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000">
                <a:latin typeface="Calibri"/>
              </a:rPr>
              <a:t>HOW TO USE THIS TEMPLATE</a:t>
            </a:r>
          </a:p>
          <a:p/>
          <a:p>
            <a:r>
              <a:rPr sz="1000">
                <a:latin typeface="Calibri"/>
              </a:rPr>
              <a:t>1. Set brand colors: View &gt; Slide Master. Replace Oxford navy (#0B1A33), antique brass (#B89A5B), and parchment (#FAF6EE) with your firm colors.</a:t>
            </a:r>
          </a:p>
          <a:p/>
          <a:p>
            <a:r>
              <a:rPr sz="1000">
                <a:latin typeface="Calibri"/>
              </a:rPr>
              <a:t>2. Fill [bracketed] placeholders throughout the deck with your deal-specific content. Every [bracketed] item is a required field.</a:t>
            </a:r>
          </a:p>
          <a:p/>
          <a:p>
            <a:r>
              <a:rPr sz="1000">
                <a:latin typeface="Calibri"/>
              </a:rPr>
              <a:t>3. Draft copy in the DOCX Content Planner first. The planner has page-by-page prompts and required field tables. Render to the PPTX once content is finalized.</a:t>
            </a:r>
          </a:p>
          <a:p/>
          <a:p>
            <a:r>
              <a:rPr sz="1000">
                <a:latin typeface="Calibri"/>
              </a:rPr>
              <a:t>4. Counsel must review the Confidentiality / Disclaimer slide (Slide 3) and any forward-looking projections before distribution.</a:t>
            </a:r>
          </a:p>
          <a:p/>
          <a:p>
            <a:r>
              <a:rPr sz="1000">
                <a:latin typeface="Calibri"/>
              </a:rPr>
              <a:t>5. Replace hero photo placeholder on this slide: right-click the gray box &gt; Change Picture &gt; insert your property photo.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286000"/>
            <a:ext cx="11430000" cy="914400"/>
          </a:xfrm>
          <a:prstGeom prst="rect">
            <a:avLst/>
          </a:prstGeom>
          <a:noFill/>
        </p:spPr>
        <p:txBody>
          <a:bodyPr wrap="none">
            <a:spAutoFit/>
          </a:bodyPr>
          <a:lstStyle/>
          <a:p>
            <a:pPr algn="ctr"/>
            <a:r>
              <a:rPr sz="4800" b="1">
                <a:solidFill>
                  <a:srgbClr val="0B1A33"/>
                </a:solidFill>
                <a:latin typeface="Cambria"/>
              </a:rPr>
              <a:t>Latham Mews</a:t>
            </a:r>
          </a:p>
        </p:txBody>
      </p:sp>
      <p:sp>
        <p:nvSpPr>
          <p:cNvPr id="4" name="TextBox 3"/>
          <p:cNvSpPr txBox="1"/>
          <p:nvPr/>
        </p:nvSpPr>
        <p:spPr>
          <a:xfrm>
            <a:off x="457200" y="3291840"/>
            <a:ext cx="11430000" cy="457200"/>
          </a:xfrm>
          <a:prstGeom prst="rect">
            <a:avLst/>
          </a:prstGeom>
          <a:noFill/>
        </p:spPr>
        <p:txBody>
          <a:bodyPr wrap="none">
            <a:spAutoFit/>
          </a:bodyPr>
          <a:lstStyle/>
          <a:p>
            <a:pPr algn="ctr"/>
            <a:r>
              <a:rPr sz="1600" i="1">
                <a:solidFill>
                  <a:srgbClr val="3D4757"/>
                </a:solidFill>
                <a:latin typeface="Cambria"/>
              </a:rPr>
              <a:t>12200 Carolina Pines Dr, Charlotte NC 28269</a:t>
            </a:r>
          </a:p>
        </p:txBody>
      </p:sp>
      <p:sp>
        <p:nvSpPr>
          <p:cNvPr id="5" name="TextBox 4"/>
          <p:cNvSpPr txBox="1"/>
          <p:nvPr/>
        </p:nvSpPr>
        <p:spPr>
          <a:xfrm>
            <a:off x="457200" y="4114800"/>
            <a:ext cx="11430000" cy="274320"/>
          </a:xfrm>
          <a:prstGeom prst="rect">
            <a:avLst/>
          </a:prstGeom>
          <a:noFill/>
        </p:spPr>
        <p:txBody>
          <a:bodyPr wrap="none">
            <a:spAutoFit/>
          </a:bodyPr>
          <a:lstStyle/>
          <a:p>
            <a:pPr algn="ctr"/>
            <a:r>
              <a:rPr sz="1100" b="1">
                <a:solidFill>
                  <a:srgbClr val="B89A5B"/>
                </a:solidFill>
                <a:latin typeface="Calibri"/>
              </a:rPr>
              <a:t>Multifamily — garden · Construction-to-Miniperm Debt</a:t>
            </a:r>
          </a:p>
        </p:txBody>
      </p:sp>
      <p:sp>
        <p:nvSpPr>
          <p:cNvPr id="6" name="TextBox 5"/>
          <p:cNvSpPr txBox="1"/>
          <p:nvPr/>
        </p:nvSpPr>
        <p:spPr>
          <a:xfrm>
            <a:off x="457200" y="4754880"/>
            <a:ext cx="11430000" cy="274320"/>
          </a:xfrm>
          <a:prstGeom prst="rect">
            <a:avLst/>
          </a:prstGeom>
          <a:noFill/>
        </p:spPr>
        <p:txBody>
          <a:bodyPr wrap="none">
            <a:spAutoFit/>
          </a:bodyPr>
          <a:lstStyle/>
          <a:p>
            <a:pPr algn="ctr"/>
            <a:r>
              <a:rPr sz="1200">
                <a:solidFill>
                  <a:srgbClr val="3D4757"/>
                </a:solidFill>
                <a:latin typeface="Calibri"/>
              </a:rPr>
              <a:t>Latham Capital Partners · May 2026</a:t>
            </a:r>
          </a:p>
        </p:txBody>
      </p:sp>
      <p:sp>
        <p:nvSpPr>
          <p:cNvPr id="7" name="TextBox 6"/>
          <p:cNvSpPr txBox="1"/>
          <p:nvPr/>
        </p:nvSpPr>
        <p:spPr>
          <a:xfrm>
            <a:off x="457200" y="6217920"/>
            <a:ext cx="11430000" cy="274320"/>
          </a:xfrm>
          <a:prstGeom prst="rect">
            <a:avLst/>
          </a:prstGeom>
          <a:noFill/>
        </p:spPr>
        <p:txBody>
          <a:bodyPr wrap="none">
            <a:spAutoFit/>
          </a:bodyPr>
          <a:lstStyle/>
          <a:p>
            <a:pPr algn="ctr"/>
            <a:r>
              <a:rPr sz="900" i="1">
                <a:solidFill>
                  <a:srgbClr val="6B7280"/>
                </a:solidFill>
                <a:latin typeface="Calibri"/>
              </a:rPr>
              <a:t>CONFIDENTIAL · Prepared for lender / investor distribution only</a:t>
            </a:r>
          </a:p>
        </p:txBody>
      </p:sp>
      <p:sp>
        <p:nvSpPr>
          <p:cNvPr id="8" name="Rectangle 7"/>
          <p:cNvSpPr/>
          <p:nvPr/>
        </p:nvSpPr>
        <p:spPr>
          <a:xfrm>
            <a:off x="365760" y="1097280"/>
            <a:ext cx="5303520" cy="4937760"/>
          </a:xfrm>
          <a:prstGeom prst="rect">
            <a:avLst/>
          </a:prstGeom>
          <a:solidFill>
            <a:srgbClr val="D8D2C4"/>
          </a:solidFill>
          <a:ln w="1270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3291840"/>
            <a:ext cx="4937760" cy="548640"/>
          </a:xfrm>
          <a:prstGeom prst="rect">
            <a:avLst/>
          </a:prstGeom>
          <a:noFill/>
        </p:spPr>
        <p:txBody>
          <a:bodyPr wrap="none">
            <a:spAutoFit/>
          </a:bodyPr>
          <a:lstStyle/>
          <a:p>
            <a:pPr algn="ctr"/>
            <a:r>
              <a:rPr sz="1000" b="1">
                <a:solidFill>
                  <a:srgbClr val="3D4757"/>
                </a:solidFill>
                <a:latin typeface="Calibri"/>
              </a:rPr>
              <a:t>HERO IMAGE</a:t>
            </a:r>
          </a:p>
          <a:p>
            <a:pPr algn="ctr"/>
            <a:r>
              <a:rPr sz="1000" b="1">
                <a:solidFill>
                  <a:srgbClr val="3D4757"/>
                </a:solidFill>
                <a:latin typeface="Calibri"/>
              </a:rPr>
              <a:t>Right-click → Change Picture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Sponsorship Overview</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Who's executing</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286000"/>
                <a:gridCol w="9144000"/>
              </a:tblGrid>
              <a:tr h="571500">
                <a:tc>
                  <a:txBody>
                    <a:bodyPr/>
                    <a:lstStyle/>
                    <a:p>
                      <a:r>
                        <a:rPr sz="900" b="1">
                          <a:solidFill>
                            <a:srgbClr val="FAF6EE"/>
                          </a:solidFill>
                          <a:latin typeface="Calibri"/>
                        </a:rPr>
                        <a:t>Field</a:t>
                      </a:r>
                    </a:p>
                  </a:txBody>
                  <a:tcPr>
                    <a:solidFill>
                      <a:srgbClr val="0B1A33"/>
                    </a:solidFill>
                  </a:tcPr>
                </a:tc>
                <a:tc>
                  <a:txBody>
                    <a:bodyPr/>
                    <a:lstStyle/>
                    <a:p>
                      <a:r>
                        <a:rPr sz="900" b="1">
                          <a:solidFill>
                            <a:srgbClr val="FAF6EE"/>
                          </a:solidFill>
                          <a:latin typeface="Calibri"/>
                        </a:rPr>
                        <a:t>Detail</a:t>
                      </a:r>
                    </a:p>
                  </a:txBody>
                  <a:tcPr>
                    <a:solidFill>
                      <a:srgbClr val="0B1A33"/>
                    </a:solidFill>
                  </a:tcPr>
                </a:tc>
              </a:tr>
              <a:tr h="571500">
                <a:tc>
                  <a:txBody>
                    <a:bodyPr/>
                    <a:lstStyle/>
                    <a:p>
                      <a:r>
                        <a:rPr sz="900">
                          <a:solidFill>
                            <a:srgbClr val="16192A"/>
                          </a:solidFill>
                          <a:latin typeface="Calibri"/>
                        </a:rPr>
                        <a:t>Firm history</a:t>
                      </a:r>
                    </a:p>
                  </a:txBody>
                  <a:tcPr>
                    <a:solidFill>
                      <a:srgbClr val="FFFFFF"/>
                    </a:solidFill>
                  </a:tcPr>
                </a:tc>
                <a:tc>
                  <a:txBody>
                    <a:bodyPr/>
                    <a:lstStyle/>
                    <a:p>
                      <a:r>
                        <a:rPr sz="900">
                          <a:solidFill>
                            <a:srgbClr val="16192A"/>
                          </a:solidFill>
                          <a:latin typeface="Calibri"/>
                        </a:rPr>
                        <a:t>Latham Capital Partners, founded 2014, Charlotte-headquartered. Multifamily and industrial focus across Southeast and Sun Belt.</a:t>
                      </a:r>
                    </a:p>
                  </a:txBody>
                  <a:tcPr>
                    <a:solidFill>
                      <a:srgbClr val="FFFFFF"/>
                    </a:solidFill>
                  </a:tcPr>
                </a:tc>
              </a:tr>
              <a:tr h="571500">
                <a:tc>
                  <a:txBody>
                    <a:bodyPr/>
                    <a:lstStyle/>
                    <a:p>
                      <a:r>
                        <a:rPr sz="900">
                          <a:solidFill>
                            <a:srgbClr val="16192A"/>
                          </a:solidFill>
                          <a:latin typeface="Calibri"/>
                        </a:rPr>
                        <a:t>Track record</a:t>
                      </a:r>
                    </a:p>
                  </a:txBody>
                  <a:tcPr>
                    <a:solidFill>
                      <a:srgbClr val="FFFFFF"/>
                    </a:solidFill>
                  </a:tcPr>
                </a:tc>
                <a:tc>
                  <a:txBody>
                    <a:bodyPr/>
                    <a:lstStyle/>
                    <a:p>
                      <a:r>
                        <a:rPr sz="900">
                          <a:solidFill>
                            <a:srgbClr val="16192A"/>
                          </a:solidFill>
                          <a:latin typeface="Calibri"/>
                        </a:rPr>
                        <a:t>14 realized deals · $850M cumulative capitalization · 18.4% avg realized IRR</a:t>
                      </a:r>
                    </a:p>
                  </a:txBody>
                  <a:tcPr>
                    <a:solidFill>
                      <a:srgbClr val="FFFFFF"/>
                    </a:solidFill>
                  </a:tcPr>
                </a:tc>
              </a:tr>
              <a:tr h="571500">
                <a:tc>
                  <a:txBody>
                    <a:bodyPr/>
                    <a:lstStyle/>
                    <a:p>
                      <a:r>
                        <a:rPr sz="900">
                          <a:solidFill>
                            <a:srgbClr val="16192A"/>
                          </a:solidFill>
                          <a:latin typeface="Calibri"/>
                        </a:rPr>
                        <a:t>Representative projects</a:t>
                      </a:r>
                    </a:p>
                  </a:txBody>
                  <a:tcPr>
                    <a:solidFill>
                      <a:srgbClr val="FFFFFF"/>
                    </a:solidFill>
                  </a:tcPr>
                </a:tc>
                <a:tc>
                  <a:txBody>
                    <a:bodyPr/>
                    <a:lstStyle/>
                    <a:p>
                      <a:r>
                        <a:rPr sz="900">
                          <a:solidFill>
                            <a:srgbClr val="16192A"/>
                          </a:solidFill>
                          <a:latin typeface="Calibri"/>
                        </a:rPr>
                        <a:t>Latham Pointe (180-unit MF, 2018, sold 2024, 22% IRR, 2.1x)</a:t>
                      </a:r>
                    </a:p>
                  </a:txBody>
                  <a:tcPr>
                    <a:solidFill>
                      <a:srgbClr val="FFFFFF"/>
                    </a:solidFill>
                  </a:tcPr>
                </a:tc>
              </a:tr>
              <a:tr h="571500">
                <a:tc>
                  <a:txBody>
                    <a:bodyPr/>
                    <a:lstStyle/>
                    <a:p>
                      <a:r>
                        <a:rPr sz="900">
                          <a:solidFill>
                            <a:srgbClr val="16192A"/>
                          </a:solidFill>
                          <a:latin typeface="Calibri"/>
                        </a:rPr>
                        <a:t>AUM / portfolio</a:t>
                      </a:r>
                    </a:p>
                  </a:txBody>
                  <a:tcPr>
                    <a:solidFill>
                      <a:srgbClr val="FFFFFF"/>
                    </a:solidFill>
                  </a:tcPr>
                </a:tc>
                <a:tc>
                  <a:txBody>
                    <a:bodyPr/>
                    <a:lstStyle/>
                    <a:p>
                      <a:r>
                        <a:rPr sz="900">
                          <a:solidFill>
                            <a:srgbClr val="16192A"/>
                          </a:solidFill>
                          <a:latin typeface="Calibri"/>
                        </a:rPr>
                        <a:t>6 active projects · $480M AUM</a:t>
                      </a:r>
                    </a:p>
                  </a:txBody>
                  <a:tcPr>
                    <a:solidFill>
                      <a:srgbClr val="FFFFFF"/>
                    </a:solidFill>
                  </a:tcPr>
                </a:tc>
              </a:tr>
              <a:tr h="571500">
                <a:tc>
                  <a:txBody>
                    <a:bodyPr/>
                    <a:lstStyle/>
                    <a:p>
                      <a:r>
                        <a:rPr sz="900">
                          <a:solidFill>
                            <a:srgbClr val="16192A"/>
                          </a:solidFill>
                          <a:latin typeface="Calibri"/>
                        </a:rPr>
                        <a:t>Local experience</a:t>
                      </a:r>
                    </a:p>
                  </a:txBody>
                  <a:tcPr>
                    <a:solidFill>
                      <a:srgbClr val="FFFFFF"/>
                    </a:solidFill>
                  </a:tcPr>
                </a:tc>
                <a:tc>
                  <a:txBody>
                    <a:bodyPr/>
                    <a:lstStyle/>
                    <a:p>
                      <a:r>
                        <a:rPr sz="900">
                          <a:solidFill>
                            <a:srgbClr val="16192A"/>
                          </a:solidFill>
                          <a:latin typeface="Calibri"/>
                        </a:rPr>
                        <a:t>8 prior Charlotte-MSA deals · GC and architect relationships from prior work</a:t>
                      </a:r>
                    </a:p>
                  </a:txBody>
                  <a:tcPr>
                    <a:solidFill>
                      <a:srgbClr val="FFFFFF"/>
                    </a:solidFill>
                  </a:tcPr>
                </a:tc>
              </a:tr>
              <a:tr h="571500">
                <a:tc>
                  <a:txBody>
                    <a:bodyPr/>
                    <a:lstStyle/>
                    <a:p>
                      <a:r>
                        <a:rPr sz="900">
                          <a:solidFill>
                            <a:srgbClr val="16192A"/>
                          </a:solidFill>
                          <a:latin typeface="Calibri"/>
                        </a:rPr>
                        <a:t>Financial capacity</a:t>
                      </a:r>
                    </a:p>
                  </a:txBody>
                  <a:tcPr>
                    <a:solidFill>
                      <a:srgbClr val="FFFFFF"/>
                    </a:solidFill>
                  </a:tcPr>
                </a:tc>
                <a:tc>
                  <a:txBody>
                    <a:bodyPr/>
                    <a:lstStyle/>
                    <a:p>
                      <a:r>
                        <a:rPr sz="900">
                          <a:solidFill>
                            <a:srgbClr val="16192A"/>
                          </a:solidFill>
                          <a:latin typeface="Calibri"/>
                        </a:rPr>
                        <a:t>$32M net worth (key principal) · $4.5M liquidity</a:t>
                      </a:r>
                    </a:p>
                  </a:txBody>
                  <a:tcPr>
                    <a:solidFill>
                      <a:srgbClr val="FFFFFF"/>
                    </a:solidFill>
                  </a:tcPr>
                </a:tc>
              </a:tr>
              <a:tr h="571500">
                <a:tc>
                  <a:txBody>
                    <a:bodyPr/>
                    <a:lstStyle/>
                    <a:p>
                      <a:r>
                        <a:rPr sz="900">
                          <a:solidFill>
                            <a:srgbClr val="16192A"/>
                          </a:solidFill>
                          <a:latin typeface="Calibri"/>
                        </a:rPr>
                        <a:t>Project team</a:t>
                      </a:r>
                    </a:p>
                  </a:txBody>
                  <a:tcPr>
                    <a:solidFill>
                      <a:srgbClr val="FFFFFF"/>
                    </a:solidFill>
                  </a:tcPr>
                </a:tc>
                <a:tc>
                  <a:txBody>
                    <a:bodyPr/>
                    <a:lstStyle/>
                    <a:p>
                      <a:r>
                        <a:rPr sz="900">
                          <a:solidFill>
                            <a:srgbClr val="16192A"/>
                          </a:solidFill>
                          <a:latin typeface="Calibri"/>
                        </a:rPr>
                        <a:t>Key principal: Mark Sample (15 years CRE) · GC: Charlotte Builders Group · Architect: Mecklenburg Design Associates · PM: Crestwood Management</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9 / 22</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Historical Operations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T-12 and operating history</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3657600"/>
          </a:xfrm>
          <a:prstGeom prst="rect">
            <a:avLst/>
          </a:prstGeom>
          <a:noFill/>
        </p:spPr>
        <p:txBody>
          <a:bodyPr wrap="square">
            <a:spAutoFit/>
          </a:bodyPr>
          <a:lstStyle/>
          <a:p>
            <a:r>
              <a:rPr sz="1200">
                <a:solidFill>
                  <a:srgbClr val="16192A"/>
                </a:solidFill>
                <a:latin typeface="Cambria"/>
              </a:rPr>
              <a:t>N/A — new construction.</a:t>
            </a:r>
          </a:p>
          <a:p/>
          <a:p>
            <a:r>
              <a:rPr sz="1200">
                <a:solidFill>
                  <a:srgbClr val="16192A"/>
                </a:solidFill>
                <a:latin typeface="Cambria"/>
              </a:rPr>
              <a:t>The property is being developed from a vacant land basis. No historical operating statements exist. Year-1 operations begin at Substantial Completion (Q2 2028). Stabilization is forecasted in Year 3 (Q3 2029) per the Stabilized Pro Forma on the next slide.</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10 / 22</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Stabilized Pro Forma</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Year-3 stabilized NOI</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5029200"/>
                <a:gridCol w="3657600"/>
                <a:gridCol w="2743200"/>
              </a:tblGrid>
              <a:tr h="304800">
                <a:tc>
                  <a:txBody>
                    <a:bodyPr/>
                    <a:lstStyle/>
                    <a:p>
                      <a:r>
                        <a:rPr sz="900" b="1">
                          <a:solidFill>
                            <a:srgbClr val="FAF6EE"/>
                          </a:solidFill>
                          <a:latin typeface="Calibri"/>
                        </a:rPr>
                        <a:t>Line item</a:t>
                      </a:r>
                    </a:p>
                  </a:txBody>
                  <a:tcPr>
                    <a:solidFill>
                      <a:srgbClr val="0B1A33"/>
                    </a:solidFill>
                  </a:tcPr>
                </a:tc>
                <a:tc>
                  <a:txBody>
                    <a:bodyPr/>
                    <a:lstStyle/>
                    <a:p>
                      <a:r>
                        <a:rPr sz="900" b="1">
                          <a:solidFill>
                            <a:srgbClr val="FAF6EE"/>
                          </a:solidFill>
                          <a:latin typeface="Calibri"/>
                        </a:rPr>
                        <a:t>Amount</a:t>
                      </a:r>
                    </a:p>
                  </a:txBody>
                  <a:tcPr>
                    <a:solidFill>
                      <a:srgbClr val="0B1A33"/>
                    </a:solidFill>
                  </a:tcPr>
                </a:tc>
                <a:tc>
                  <a:txBody>
                    <a:bodyPr/>
                    <a:lstStyle/>
                    <a:p>
                      <a:r>
                        <a:rPr sz="900" b="1">
                          <a:solidFill>
                            <a:srgbClr val="FAF6EE"/>
                          </a:solidFill>
                          <a:latin typeface="Calibri"/>
                        </a:rPr>
                        <a:t>Per unit</a:t>
                      </a:r>
                    </a:p>
                  </a:txBody>
                  <a:tcPr>
                    <a:solidFill>
                      <a:srgbClr val="0B1A33"/>
                    </a:solidFill>
                  </a:tcPr>
                </a:tc>
              </a:tr>
              <a:tr h="304800">
                <a:tc>
                  <a:txBody>
                    <a:bodyPr/>
                    <a:lstStyle/>
                    <a:p>
                      <a:r>
                        <a:rPr sz="900">
                          <a:solidFill>
                            <a:srgbClr val="16192A"/>
                          </a:solidFill>
                          <a:latin typeface="Calibri"/>
                        </a:rPr>
                        <a:t>Gross Potential Rent (GPR)</a:t>
                      </a:r>
                    </a:p>
                  </a:txBody>
                  <a:tcPr>
                    <a:solidFill>
                      <a:srgbClr val="FFFFFF"/>
                    </a:solidFill>
                  </a:tcPr>
                </a:tc>
                <a:tc>
                  <a:txBody>
                    <a:bodyPr/>
                    <a:lstStyle/>
                    <a:p>
                      <a:r>
                        <a:rPr sz="900">
                          <a:solidFill>
                            <a:srgbClr val="16192A"/>
                          </a:solidFill>
                          <a:latin typeface="Calibri"/>
                        </a:rPr>
                        <a:t>$5,256,000</a:t>
                      </a:r>
                    </a:p>
                  </a:txBody>
                  <a:tcPr>
                    <a:solidFill>
                      <a:srgbClr val="FFFFFF"/>
                    </a:solidFill>
                  </a:tcPr>
                </a:tc>
                <a:tc>
                  <a:txBody>
                    <a:bodyPr/>
                    <a:lstStyle/>
                    <a:p>
                      <a:r>
                        <a:rPr sz="900">
                          <a:solidFill>
                            <a:srgbClr val="16192A"/>
                          </a:solidFill>
                          <a:latin typeface="Calibri"/>
                        </a:rPr>
                        <a:t>$21,900</a:t>
                      </a:r>
                    </a:p>
                  </a:txBody>
                  <a:tcPr>
                    <a:solidFill>
                      <a:srgbClr val="FFFFFF"/>
                    </a:solidFill>
                  </a:tcPr>
                </a:tc>
              </a:tr>
              <a:tr h="304800">
                <a:tc>
                  <a:txBody>
                    <a:bodyPr/>
                    <a:lstStyle/>
                    <a:p>
                      <a:r>
                        <a:rPr sz="900">
                          <a:solidFill>
                            <a:srgbClr val="16192A"/>
                          </a:solidFill>
                          <a:latin typeface="Calibri"/>
                        </a:rPr>
                        <a:t>Other income</a:t>
                      </a:r>
                    </a:p>
                  </a:txBody>
                  <a:tcPr>
                    <a:solidFill>
                      <a:srgbClr val="FFFFFF"/>
                    </a:solidFill>
                  </a:tcPr>
                </a:tc>
                <a:tc>
                  <a:txBody>
                    <a:bodyPr/>
                    <a:lstStyle/>
                    <a:p>
                      <a:r>
                        <a:rPr sz="900">
                          <a:solidFill>
                            <a:srgbClr val="16192A"/>
                          </a:solidFill>
                          <a:latin typeface="Calibri"/>
                        </a:rPr>
                        <a:t>$244,800</a:t>
                      </a:r>
                    </a:p>
                  </a:txBody>
                  <a:tcPr>
                    <a:solidFill>
                      <a:srgbClr val="FFFFFF"/>
                    </a:solidFill>
                  </a:tcPr>
                </a:tc>
                <a:tc>
                  <a:txBody>
                    <a:bodyPr/>
                    <a:lstStyle/>
                    <a:p>
                      <a:r>
                        <a:rPr sz="900">
                          <a:solidFill>
                            <a:srgbClr val="16192A"/>
                          </a:solidFill>
                          <a:latin typeface="Calibri"/>
                        </a:rPr>
                        <a:t>$1,020</a:t>
                      </a:r>
                    </a:p>
                  </a:txBody>
                  <a:tcPr>
                    <a:solidFill>
                      <a:srgbClr val="FFFFFF"/>
                    </a:solidFill>
                  </a:tcPr>
                </a:tc>
              </a:tr>
              <a:tr h="304800">
                <a:tc>
                  <a:txBody>
                    <a:bodyPr/>
                    <a:lstStyle/>
                    <a:p>
                      <a:r>
                        <a:rPr sz="900">
                          <a:solidFill>
                            <a:srgbClr val="16192A"/>
                          </a:solidFill>
                          <a:latin typeface="Calibri"/>
                        </a:rPr>
                        <a:t>Less: vacancy (6%)</a:t>
                      </a:r>
                    </a:p>
                  </a:txBody>
                  <a:tcPr>
                    <a:solidFill>
                      <a:srgbClr val="FFFFFF"/>
                    </a:solidFill>
                  </a:tcPr>
                </a:tc>
                <a:tc>
                  <a:txBody>
                    <a:bodyPr/>
                    <a:lstStyle/>
                    <a:p>
                      <a:r>
                        <a:rPr sz="900">
                          <a:solidFill>
                            <a:srgbClr val="16192A"/>
                          </a:solidFill>
                          <a:latin typeface="Calibri"/>
                        </a:rPr>
                        <a:t>$(315,360)</a:t>
                      </a:r>
                    </a:p>
                  </a:txBody>
                  <a:tcPr>
                    <a:solidFill>
                      <a:srgbClr val="FFFFFF"/>
                    </a:solidFill>
                  </a:tcPr>
                </a:tc>
                <a:tc>
                  <a:txBody>
                    <a:bodyPr/>
                    <a:lstStyle/>
                    <a:p>
                      <a:r>
                        <a:rPr sz="900">
                          <a:solidFill>
                            <a:srgbClr val="16192A"/>
                          </a:solidFill>
                          <a:latin typeface="Calibri"/>
                        </a:rPr>
                        <a:t>$(1,314)</a:t>
                      </a:r>
                    </a:p>
                  </a:txBody>
                  <a:tcPr>
                    <a:solidFill>
                      <a:srgbClr val="FFFFFF"/>
                    </a:solidFill>
                  </a:tcPr>
                </a:tc>
              </a:tr>
              <a:tr h="304800">
                <a:tc>
                  <a:txBody>
                    <a:bodyPr/>
                    <a:lstStyle/>
                    <a:p>
                      <a:r>
                        <a:rPr sz="900">
                          <a:solidFill>
                            <a:srgbClr val="16192A"/>
                          </a:solidFill>
                          <a:latin typeface="Calibri"/>
                        </a:rPr>
                        <a:t>Less: credit loss (2%)</a:t>
                      </a:r>
                    </a:p>
                  </a:txBody>
                  <a:tcPr>
                    <a:solidFill>
                      <a:srgbClr val="FFFFFF"/>
                    </a:solidFill>
                  </a:tcPr>
                </a:tc>
                <a:tc>
                  <a:txBody>
                    <a:bodyPr/>
                    <a:lstStyle/>
                    <a:p>
                      <a:r>
                        <a:rPr sz="900">
                          <a:solidFill>
                            <a:srgbClr val="16192A"/>
                          </a:solidFill>
                          <a:latin typeface="Calibri"/>
                        </a:rPr>
                        <a:t>$(105,120)</a:t>
                      </a:r>
                    </a:p>
                  </a:txBody>
                  <a:tcPr>
                    <a:solidFill>
                      <a:srgbClr val="FFFFFF"/>
                    </a:solidFill>
                  </a:tcPr>
                </a:tc>
                <a:tc>
                  <a:txBody>
                    <a:bodyPr/>
                    <a:lstStyle/>
                    <a:p>
                      <a:r>
                        <a:rPr sz="900">
                          <a:solidFill>
                            <a:srgbClr val="16192A"/>
                          </a:solidFill>
                          <a:latin typeface="Calibri"/>
                        </a:rPr>
                        <a:t>$(438)</a:t>
                      </a:r>
                    </a:p>
                  </a:txBody>
                  <a:tcPr>
                    <a:solidFill>
                      <a:srgbClr val="FFFFFF"/>
                    </a:solidFill>
                  </a:tcPr>
                </a:tc>
              </a:tr>
              <a:tr h="304800">
                <a:tc>
                  <a:txBody>
                    <a:bodyPr/>
                    <a:lstStyle/>
                    <a:p>
                      <a:r>
                        <a:rPr sz="900">
                          <a:solidFill>
                            <a:srgbClr val="16192A"/>
                          </a:solidFill>
                          <a:latin typeface="Calibri"/>
                        </a:rPr>
                        <a:t>Effective Gross Income (EGI)</a:t>
                      </a:r>
                    </a:p>
                  </a:txBody>
                  <a:tcPr>
                    <a:solidFill>
                      <a:srgbClr val="FFFFFF"/>
                    </a:solidFill>
                  </a:tcPr>
                </a:tc>
                <a:tc>
                  <a:txBody>
                    <a:bodyPr/>
                    <a:lstStyle/>
                    <a:p>
                      <a:r>
                        <a:rPr sz="900">
                          <a:solidFill>
                            <a:srgbClr val="16192A"/>
                          </a:solidFill>
                          <a:latin typeface="Calibri"/>
                        </a:rPr>
                        <a:t>$5,080,320</a:t>
                      </a:r>
                    </a:p>
                  </a:txBody>
                  <a:tcPr>
                    <a:solidFill>
                      <a:srgbClr val="FFFFFF"/>
                    </a:solidFill>
                  </a:tcPr>
                </a:tc>
                <a:tc>
                  <a:txBody>
                    <a:bodyPr/>
                    <a:lstStyle/>
                    <a:p>
                      <a:r>
                        <a:rPr sz="900">
                          <a:solidFill>
                            <a:srgbClr val="16192A"/>
                          </a:solidFill>
                          <a:latin typeface="Calibri"/>
                        </a:rPr>
                        <a:t>$21,168</a:t>
                      </a:r>
                    </a:p>
                  </a:txBody>
                  <a:tcPr>
                    <a:solidFill>
                      <a:srgbClr val="FFFFFF"/>
                    </a:solidFill>
                  </a:tcPr>
                </a:tc>
              </a:tr>
              <a:tr h="304800">
                <a:tc>
                  <a:txBody>
                    <a:bodyPr/>
                    <a:lstStyle/>
                    <a:p>
                      <a:r>
                        <a:rPr sz="900">
                          <a:solidFill>
                            <a:srgbClr val="16192A"/>
                          </a:solidFill>
                          <a:latin typeface="Calibri"/>
                        </a:rPr>
                        <a:t>Operating expenses</a:t>
                      </a:r>
                    </a:p>
                  </a:txBody>
                  <a:tcPr>
                    <a:solidFill>
                      <a:srgbClr val="FFFFFF"/>
                    </a:solidFill>
                  </a:tcPr>
                </a:tc>
                <a:tc>
                  <a:txBody>
                    <a:bodyPr/>
                    <a:lstStyle/>
                    <a:p>
                      <a:r>
                        <a:rPr sz="900">
                          <a:solidFill>
                            <a:srgbClr val="16192A"/>
                          </a:solidFill>
                          <a:latin typeface="Calibri"/>
                        </a:rPr>
                        <a:t>$(1,140,410)</a:t>
                      </a:r>
                    </a:p>
                  </a:txBody>
                  <a:tcPr>
                    <a:solidFill>
                      <a:srgbClr val="FFFFFF"/>
                    </a:solidFill>
                  </a:tcPr>
                </a:tc>
                <a:tc>
                  <a:txBody>
                    <a:bodyPr/>
                    <a:lstStyle/>
                    <a:p>
                      <a:r>
                        <a:rPr sz="900">
                          <a:solidFill>
                            <a:srgbClr val="16192A"/>
                          </a:solidFill>
                          <a:latin typeface="Calibri"/>
                        </a:rPr>
                        <a:t>$(4,752)</a:t>
                      </a:r>
                    </a:p>
                  </a:txBody>
                  <a:tcPr>
                    <a:solidFill>
                      <a:srgbClr val="FFFFFF"/>
                    </a:solidFill>
                  </a:tcPr>
                </a:tc>
              </a:tr>
              <a:tr h="304800">
                <a:tc>
                  <a:txBody>
                    <a:bodyPr/>
                    <a:lstStyle/>
                    <a:p>
                      <a:r>
                        <a:rPr sz="900">
                          <a:solidFill>
                            <a:srgbClr val="16192A"/>
                          </a:solidFill>
                          <a:latin typeface="Calibri"/>
                        </a:rPr>
                        <a:t>Property taxes</a:t>
                      </a:r>
                    </a:p>
                  </a:txBody>
                  <a:tcPr>
                    <a:solidFill>
                      <a:srgbClr val="FFFFFF"/>
                    </a:solidFill>
                  </a:tcPr>
                </a:tc>
                <a:tc>
                  <a:txBody>
                    <a:bodyPr/>
                    <a:lstStyle/>
                    <a:p>
                      <a:r>
                        <a:rPr sz="900">
                          <a:solidFill>
                            <a:srgbClr val="16192A"/>
                          </a:solidFill>
                          <a:latin typeface="Calibri"/>
                        </a:rPr>
                        <a:t>$(280,000)</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Insurance</a:t>
                      </a:r>
                    </a:p>
                  </a:txBody>
                  <a:tcPr>
                    <a:solidFill>
                      <a:srgbClr val="FFFFFF"/>
                    </a:solidFill>
                  </a:tcPr>
                </a:tc>
                <a:tc>
                  <a:txBody>
                    <a:bodyPr/>
                    <a:lstStyle/>
                    <a:p>
                      <a:r>
                        <a:rPr sz="900">
                          <a:solidFill>
                            <a:srgbClr val="16192A"/>
                          </a:solidFill>
                          <a:latin typeface="Calibri"/>
                        </a:rPr>
                        <a:t>$(144,000)</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Payroll</a:t>
                      </a:r>
                    </a:p>
                  </a:txBody>
                  <a:tcPr>
                    <a:solidFill>
                      <a:srgbClr val="FFFFFF"/>
                    </a:solidFill>
                  </a:tcPr>
                </a:tc>
                <a:tc>
                  <a:txBody>
                    <a:bodyPr/>
                    <a:lstStyle/>
                    <a:p>
                      <a:r>
                        <a:rPr sz="900">
                          <a:solidFill>
                            <a:srgbClr val="16192A"/>
                          </a:solidFill>
                          <a:latin typeface="Calibri"/>
                        </a:rPr>
                        <a:t>$(240,000)</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Management fee (3% of EGI)</a:t>
                      </a:r>
                    </a:p>
                  </a:txBody>
                  <a:tcPr>
                    <a:solidFill>
                      <a:srgbClr val="FFFFFF"/>
                    </a:solidFill>
                  </a:tcPr>
                </a:tc>
                <a:tc>
                  <a:txBody>
                    <a:bodyPr/>
                    <a:lstStyle/>
                    <a:p>
                      <a:r>
                        <a:rPr sz="900">
                          <a:solidFill>
                            <a:srgbClr val="16192A"/>
                          </a:solidFill>
                          <a:latin typeface="Calibri"/>
                        </a:rPr>
                        <a:t>$(152,410)</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Reserves ($250/unit)</a:t>
                      </a:r>
                    </a:p>
                  </a:txBody>
                  <a:tcPr>
                    <a:solidFill>
                      <a:srgbClr val="FFFFFF"/>
                    </a:solidFill>
                  </a:tcPr>
                </a:tc>
                <a:tc>
                  <a:txBody>
                    <a:bodyPr/>
                    <a:lstStyle/>
                    <a:p>
                      <a:r>
                        <a:rPr sz="900">
                          <a:solidFill>
                            <a:srgbClr val="16192A"/>
                          </a:solidFill>
                          <a:latin typeface="Calibri"/>
                        </a:rPr>
                        <a:t>$(60,000)</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STABILIZED NOI</a:t>
                      </a:r>
                    </a:p>
                  </a:txBody>
                  <a:tcPr>
                    <a:solidFill>
                      <a:srgbClr val="FFFFFF"/>
                    </a:solidFill>
                  </a:tcPr>
                </a:tc>
                <a:tc>
                  <a:txBody>
                    <a:bodyPr/>
                    <a:lstStyle/>
                    <a:p>
                      <a:r>
                        <a:rPr sz="900">
                          <a:solidFill>
                            <a:srgbClr val="16192A"/>
                          </a:solidFill>
                          <a:latin typeface="Calibri"/>
                        </a:rPr>
                        <a:t>$3,939,910</a:t>
                      </a:r>
                    </a:p>
                  </a:txBody>
                  <a:tcPr>
                    <a:solidFill>
                      <a:srgbClr val="FFFFFF"/>
                    </a:solidFill>
                  </a:tcPr>
                </a:tc>
                <a:tc>
                  <a:txBody>
                    <a:bodyPr/>
                    <a:lstStyle/>
                    <a:p>
                      <a:r>
                        <a:rPr sz="900">
                          <a:solidFill>
                            <a:srgbClr val="16192A"/>
                          </a:solidFill>
                          <a:latin typeface="Calibri"/>
                        </a:rPr>
                        <a:t>$16,416</a:t>
                      </a:r>
                    </a:p>
                  </a:txBody>
                  <a:tcPr>
                    <a:solidFill>
                      <a:srgbClr val="FFFFFF"/>
                    </a:solidFill>
                  </a:tcPr>
                </a:tc>
              </a:tr>
              <a:tr h="304800">
                <a:tc>
                  <a:txBody>
                    <a:bodyPr/>
                    <a:lstStyle/>
                    <a:p>
                      <a:r>
                        <a:rPr sz="900">
                          <a:solidFill>
                            <a:srgbClr val="16192A"/>
                          </a:solidFill>
                          <a:latin typeface="Calibri"/>
                        </a:rPr>
                        <a:t>NOI margin</a:t>
                      </a:r>
                    </a:p>
                  </a:txBody>
                  <a:tcPr>
                    <a:solidFill>
                      <a:srgbClr val="FFFFFF"/>
                    </a:solidFill>
                  </a:tcPr>
                </a:tc>
                <a:tc>
                  <a:txBody>
                    <a:bodyPr/>
                    <a:lstStyle/>
                    <a:p>
                      <a:r>
                        <a:rPr sz="900">
                          <a:solidFill>
                            <a:srgbClr val="16192A"/>
                          </a:solidFill>
                          <a:latin typeface="Calibri"/>
                        </a:rPr>
                        <a:t>77.6%</a:t>
                      </a:r>
                    </a:p>
                  </a:txBody>
                  <a:tcPr>
                    <a:solidFill>
                      <a:srgbClr val="FFFFFF"/>
                    </a:solidFill>
                  </a:tcPr>
                </a:tc>
                <a:tc>
                  <a:txBody>
                    <a:bodyPr/>
                    <a:lstStyle/>
                    <a:p/>
                  </a:txBody>
                  <a:tcPr>
                    <a:solidFill>
                      <a:srgbClr val="FFFFFF"/>
                    </a:solidFill>
                  </a:tcPr>
                </a:tc>
              </a:tr>
              <a:tr h="304800">
                <a:tc>
                  <a:txBody>
                    <a:bodyPr/>
                    <a:lstStyle/>
                    <a:p>
                      <a:r>
                        <a:rPr sz="900">
                          <a:solidFill>
                            <a:srgbClr val="16192A"/>
                          </a:solidFill>
                          <a:latin typeface="Calibri"/>
                        </a:rPr>
                        <a:t>Yield-on-cost</a:t>
                      </a:r>
                    </a:p>
                  </a:txBody>
                  <a:tcPr>
                    <a:solidFill>
                      <a:srgbClr val="FFFFFF"/>
                    </a:solidFill>
                  </a:tcPr>
                </a:tc>
                <a:tc>
                  <a:txBody>
                    <a:bodyPr/>
                    <a:lstStyle/>
                    <a:p>
                      <a:r>
                        <a:rPr sz="900">
                          <a:solidFill>
                            <a:srgbClr val="16192A"/>
                          </a:solidFill>
                          <a:latin typeface="Calibri"/>
                        </a:rPr>
                        <a:t>6.6%</a:t>
                      </a:r>
                    </a:p>
                  </a:txBody>
                  <a:tcPr>
                    <a:solidFill>
                      <a:srgbClr val="FFFFFF"/>
                    </a:solidFill>
                  </a:tcPr>
                </a:tc>
                <a:tc>
                  <a:txBody>
                    <a:bodyPr/>
                    <a:lstStyle/>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11 / 22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Sources &amp; Uses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Cap stack</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5669280" cy="4572000"/>
        </p:xfrm>
        <a:graphic>
          <a:graphicData uri="http://schemas.openxmlformats.org/drawingml/2006/table">
            <a:tbl>
              <a:tblPr firstRow="1" bandRow="1">
                <a:tableStyleId>{5C22544A-7EE6-4342-B048-85BDC9FD1C3A}</a:tableStyleId>
              </a:tblPr>
              <a:tblGrid>
                <a:gridCol w="3108960"/>
                <a:gridCol w="1645920"/>
                <a:gridCol w="914400"/>
              </a:tblGrid>
              <a:tr h="381000">
                <a:tc>
                  <a:txBody>
                    <a:bodyPr/>
                    <a:lstStyle/>
                    <a:p>
                      <a:r>
                        <a:rPr sz="900" b="1">
                          <a:solidFill>
                            <a:srgbClr val="FAF6EE"/>
                          </a:solidFill>
                          <a:latin typeface="Calibri"/>
                        </a:rPr>
                        <a:t>USES</a:t>
                      </a:r>
                    </a:p>
                  </a:txBody>
                  <a:tcPr>
                    <a:solidFill>
                      <a:srgbClr val="0B1A33"/>
                    </a:solidFill>
                  </a:tcPr>
                </a:tc>
                <a:tc>
                  <a:txBody>
                    <a:bodyPr/>
                    <a:lstStyle/>
                    <a:p>
                      <a:r>
                        <a:rPr sz="900" b="1">
                          <a:solidFill>
                            <a:srgbClr val="FAF6EE"/>
                          </a:solidFill>
                          <a:latin typeface="Calibri"/>
                        </a:rPr>
                        <a:t>Amount</a:t>
                      </a:r>
                    </a:p>
                  </a:txBody>
                  <a:tcPr>
                    <a:solidFill>
                      <a:srgbClr val="0B1A33"/>
                    </a:solidFill>
                  </a:tcPr>
                </a:tc>
                <a:tc>
                  <a:txBody>
                    <a:bodyPr/>
                    <a:lstStyle/>
                    <a:p>
                      <a:r>
                        <a:rPr sz="900" b="1">
                          <a:solidFill>
                            <a:srgbClr val="FAF6EE"/>
                          </a:solidFill>
                          <a:latin typeface="Calibri"/>
                        </a:rPr>
                        <a:t>% TPC</a:t>
                      </a:r>
                    </a:p>
                  </a:txBody>
                  <a:tcPr>
                    <a:solidFill>
                      <a:srgbClr val="0B1A33"/>
                    </a:solidFill>
                  </a:tcPr>
                </a:tc>
              </a:tr>
              <a:tr h="381000">
                <a:tc>
                  <a:txBody>
                    <a:bodyPr/>
                    <a:lstStyle/>
                    <a:p>
                      <a:r>
                        <a:rPr sz="900">
                          <a:solidFill>
                            <a:srgbClr val="16192A"/>
                          </a:solidFill>
                          <a:latin typeface="Calibri"/>
                        </a:rPr>
                        <a:t>Land basis</a:t>
                      </a:r>
                    </a:p>
                  </a:txBody>
                  <a:tcPr>
                    <a:solidFill>
                      <a:srgbClr val="FFFFFF"/>
                    </a:solidFill>
                  </a:tcPr>
                </a:tc>
                <a:tc>
                  <a:txBody>
                    <a:bodyPr/>
                    <a:lstStyle/>
                    <a:p>
                      <a:r>
                        <a:rPr sz="900">
                          <a:solidFill>
                            <a:srgbClr val="16192A"/>
                          </a:solidFill>
                          <a:latin typeface="Calibri"/>
                        </a:rPr>
                        <a:t>$4,800,000</a:t>
                      </a:r>
                    </a:p>
                  </a:txBody>
                  <a:tcPr>
                    <a:solidFill>
                      <a:srgbClr val="FFFFFF"/>
                    </a:solidFill>
                  </a:tcPr>
                </a:tc>
                <a:tc>
                  <a:txBody>
                    <a:bodyPr/>
                    <a:lstStyle/>
                    <a:p>
                      <a:r>
                        <a:rPr sz="900">
                          <a:solidFill>
                            <a:srgbClr val="16192A"/>
                          </a:solidFill>
                          <a:latin typeface="Calibri"/>
                        </a:rPr>
                        <a:t>8.0%</a:t>
                      </a:r>
                    </a:p>
                  </a:txBody>
                  <a:tcPr>
                    <a:solidFill>
                      <a:srgbClr val="FFFFFF"/>
                    </a:solidFill>
                  </a:tcPr>
                </a:tc>
              </a:tr>
              <a:tr h="381000">
                <a:tc>
                  <a:txBody>
                    <a:bodyPr/>
                    <a:lstStyle/>
                    <a:p>
                      <a:r>
                        <a:rPr sz="900">
                          <a:solidFill>
                            <a:srgbClr val="16192A"/>
                          </a:solidFill>
                          <a:latin typeface="Calibri"/>
                        </a:rPr>
                        <a:t>Hard costs</a:t>
                      </a:r>
                    </a:p>
                  </a:txBody>
                  <a:tcPr>
                    <a:solidFill>
                      <a:srgbClr val="FFFFFF"/>
                    </a:solidFill>
                  </a:tcPr>
                </a:tc>
                <a:tc>
                  <a:txBody>
                    <a:bodyPr/>
                    <a:lstStyle/>
                    <a:p>
                      <a:r>
                        <a:rPr sz="900">
                          <a:solidFill>
                            <a:srgbClr val="16192A"/>
                          </a:solidFill>
                          <a:latin typeface="Calibri"/>
                        </a:rPr>
                        <a:t>$42,000,000</a:t>
                      </a:r>
                    </a:p>
                  </a:txBody>
                  <a:tcPr>
                    <a:solidFill>
                      <a:srgbClr val="FFFFFF"/>
                    </a:solidFill>
                  </a:tcPr>
                </a:tc>
                <a:tc>
                  <a:txBody>
                    <a:bodyPr/>
                    <a:lstStyle/>
                    <a:p>
                      <a:r>
                        <a:rPr sz="900">
                          <a:solidFill>
                            <a:srgbClr val="16192A"/>
                          </a:solidFill>
                          <a:latin typeface="Calibri"/>
                        </a:rPr>
                        <a:t>69.9%</a:t>
                      </a:r>
                    </a:p>
                  </a:txBody>
                  <a:tcPr>
                    <a:solidFill>
                      <a:srgbClr val="FFFFFF"/>
                    </a:solidFill>
                  </a:tcPr>
                </a:tc>
              </a:tr>
              <a:tr h="381000">
                <a:tc>
                  <a:txBody>
                    <a:bodyPr/>
                    <a:lstStyle/>
                    <a:p>
                      <a:r>
                        <a:rPr sz="900">
                          <a:solidFill>
                            <a:srgbClr val="16192A"/>
                          </a:solidFill>
                          <a:latin typeface="Calibri"/>
                        </a:rPr>
                        <a:t>Soft costs</a:t>
                      </a:r>
                    </a:p>
                  </a:txBody>
                  <a:tcPr>
                    <a:solidFill>
                      <a:srgbClr val="FFFFFF"/>
                    </a:solidFill>
                  </a:tcPr>
                </a:tc>
                <a:tc>
                  <a:txBody>
                    <a:bodyPr/>
                    <a:lstStyle/>
                    <a:p>
                      <a:r>
                        <a:rPr sz="900">
                          <a:solidFill>
                            <a:srgbClr val="16192A"/>
                          </a:solidFill>
                          <a:latin typeface="Calibri"/>
                        </a:rPr>
                        <a:t>$5,400,000</a:t>
                      </a:r>
                    </a:p>
                  </a:txBody>
                  <a:tcPr>
                    <a:solidFill>
                      <a:srgbClr val="FFFFFF"/>
                    </a:solidFill>
                  </a:tcPr>
                </a:tc>
                <a:tc>
                  <a:txBody>
                    <a:bodyPr/>
                    <a:lstStyle/>
                    <a:p>
                      <a:r>
                        <a:rPr sz="900">
                          <a:solidFill>
                            <a:srgbClr val="16192A"/>
                          </a:solidFill>
                          <a:latin typeface="Calibri"/>
                        </a:rPr>
                        <a:t>9.0%</a:t>
                      </a:r>
                    </a:p>
                  </a:txBody>
                  <a:tcPr>
                    <a:solidFill>
                      <a:srgbClr val="FFFFFF"/>
                    </a:solidFill>
                  </a:tcPr>
                </a:tc>
              </a:tr>
              <a:tr h="381000">
                <a:tc>
                  <a:txBody>
                    <a:bodyPr/>
                    <a:lstStyle/>
                    <a:p>
                      <a:r>
                        <a:rPr sz="900">
                          <a:solidFill>
                            <a:srgbClr val="16192A"/>
                          </a:solidFill>
                          <a:latin typeface="Calibri"/>
                        </a:rPr>
                        <a:t>FF&amp;E</a:t>
                      </a:r>
                    </a:p>
                  </a:txBody>
                  <a:tcPr>
                    <a:solidFill>
                      <a:srgbClr val="FFFFFF"/>
                    </a:solidFill>
                  </a:tcPr>
                </a:tc>
                <a:tc>
                  <a:txBody>
                    <a:bodyPr/>
                    <a:lstStyle/>
                    <a:p>
                      <a:r>
                        <a:rPr sz="900">
                          <a:solidFill>
                            <a:srgbClr val="16192A"/>
                          </a:solidFill>
                          <a:latin typeface="Calibri"/>
                        </a:rPr>
                        <a:t>$800,000</a:t>
                      </a:r>
                    </a:p>
                  </a:txBody>
                  <a:tcPr>
                    <a:solidFill>
                      <a:srgbClr val="FFFFFF"/>
                    </a:solidFill>
                  </a:tcPr>
                </a:tc>
                <a:tc>
                  <a:txBody>
                    <a:bodyPr/>
                    <a:lstStyle/>
                    <a:p>
                      <a:r>
                        <a:rPr sz="900">
                          <a:solidFill>
                            <a:srgbClr val="16192A"/>
                          </a:solidFill>
                          <a:latin typeface="Calibri"/>
                        </a:rPr>
                        <a:t>1.3%</a:t>
                      </a:r>
                    </a:p>
                  </a:txBody>
                  <a:tcPr>
                    <a:solidFill>
                      <a:srgbClr val="FFFFFF"/>
                    </a:solidFill>
                  </a:tcPr>
                </a:tc>
              </a:tr>
              <a:tr h="381000">
                <a:tc>
                  <a:txBody>
                    <a:bodyPr/>
                    <a:lstStyle/>
                    <a:p>
                      <a:r>
                        <a:rPr sz="900">
                          <a:solidFill>
                            <a:srgbClr val="16192A"/>
                          </a:solidFill>
                          <a:latin typeface="Calibri"/>
                        </a:rPr>
                        <a:t>Financing costs</a:t>
                      </a:r>
                    </a:p>
                  </a:txBody>
                  <a:tcPr>
                    <a:solidFill>
                      <a:srgbClr val="FFFFFF"/>
                    </a:solidFill>
                  </a:tcPr>
                </a:tc>
                <a:tc>
                  <a:txBody>
                    <a:bodyPr/>
                    <a:lstStyle/>
                    <a:p>
                      <a:r>
                        <a:rPr sz="900">
                          <a:solidFill>
                            <a:srgbClr val="16192A"/>
                          </a:solidFill>
                          <a:latin typeface="Calibri"/>
                        </a:rPr>
                        <a:t>$850,000</a:t>
                      </a:r>
                    </a:p>
                  </a:txBody>
                  <a:tcPr>
                    <a:solidFill>
                      <a:srgbClr val="FFFFFF"/>
                    </a:solidFill>
                  </a:tcPr>
                </a:tc>
                <a:tc>
                  <a:txBody>
                    <a:bodyPr/>
                    <a:lstStyle/>
                    <a:p>
                      <a:r>
                        <a:rPr sz="900">
                          <a:solidFill>
                            <a:srgbClr val="16192A"/>
                          </a:solidFill>
                          <a:latin typeface="Calibri"/>
                        </a:rPr>
                        <a:t>1.4%</a:t>
                      </a:r>
                    </a:p>
                  </a:txBody>
                  <a:tcPr>
                    <a:solidFill>
                      <a:srgbClr val="FFFFFF"/>
                    </a:solidFill>
                  </a:tcPr>
                </a:tc>
              </a:tr>
              <a:tr h="381000">
                <a:tc>
                  <a:txBody>
                    <a:bodyPr/>
                    <a:lstStyle/>
                    <a:p>
                      <a:r>
                        <a:rPr sz="900">
                          <a:solidFill>
                            <a:srgbClr val="16192A"/>
                          </a:solidFill>
                          <a:latin typeface="Calibri"/>
                        </a:rPr>
                        <a:t>Interest reserve</a:t>
                      </a:r>
                    </a:p>
                  </a:txBody>
                  <a:tcPr>
                    <a:solidFill>
                      <a:srgbClr val="FFFFFF"/>
                    </a:solidFill>
                  </a:tcPr>
                </a:tc>
                <a:tc>
                  <a:txBody>
                    <a:bodyPr/>
                    <a:lstStyle/>
                    <a:p>
                      <a:r>
                        <a:rPr sz="900">
                          <a:solidFill>
                            <a:srgbClr val="16192A"/>
                          </a:solidFill>
                          <a:latin typeface="Calibri"/>
                        </a:rPr>
                        <a:t>$4,827,533</a:t>
                      </a:r>
                    </a:p>
                  </a:txBody>
                  <a:tcPr>
                    <a:solidFill>
                      <a:srgbClr val="FFFFFF"/>
                    </a:solidFill>
                  </a:tcPr>
                </a:tc>
                <a:tc>
                  <a:txBody>
                    <a:bodyPr/>
                    <a:lstStyle/>
                    <a:p>
                      <a:r>
                        <a:rPr sz="900">
                          <a:solidFill>
                            <a:srgbClr val="16192A"/>
                          </a:solidFill>
                          <a:latin typeface="Calibri"/>
                        </a:rPr>
                        <a:t>8.0%</a:t>
                      </a:r>
                    </a:p>
                  </a:txBody>
                  <a:tcPr>
                    <a:solidFill>
                      <a:srgbClr val="FFFFFF"/>
                    </a:solidFill>
                  </a:tcPr>
                </a:tc>
              </a:tr>
              <a:tr h="381000">
                <a:tc>
                  <a:txBody>
                    <a:bodyPr/>
                    <a:lstStyle/>
                    <a:p>
                      <a:r>
                        <a:rPr sz="900">
                          <a:solidFill>
                            <a:srgbClr val="16192A"/>
                          </a:solidFill>
                          <a:latin typeface="Calibri"/>
                        </a:rPr>
                        <a:t>Operating + T&amp;I reserve</a:t>
                      </a:r>
                    </a:p>
                  </a:txBody>
                  <a:tcPr>
                    <a:solidFill>
                      <a:srgbClr val="FFFFFF"/>
                    </a:solidFill>
                  </a:tcPr>
                </a:tc>
                <a:tc>
                  <a:txBody>
                    <a:bodyPr/>
                    <a:lstStyle/>
                    <a:p>
                      <a:r>
                        <a:rPr sz="900">
                          <a:solidFill>
                            <a:srgbClr val="16192A"/>
                          </a:solidFill>
                          <a:latin typeface="Calibri"/>
                        </a:rPr>
                        <a:t>$750,000</a:t>
                      </a:r>
                    </a:p>
                  </a:txBody>
                  <a:tcPr>
                    <a:solidFill>
                      <a:srgbClr val="FFFFFF"/>
                    </a:solidFill>
                  </a:tcPr>
                </a:tc>
                <a:tc>
                  <a:txBody>
                    <a:bodyPr/>
                    <a:lstStyle/>
                    <a:p>
                      <a:r>
                        <a:rPr sz="900">
                          <a:solidFill>
                            <a:srgbClr val="16192A"/>
                          </a:solidFill>
                          <a:latin typeface="Calibri"/>
                        </a:rPr>
                        <a:t>1.2%</a:t>
                      </a:r>
                    </a:p>
                  </a:txBody>
                  <a:tcPr>
                    <a:solidFill>
                      <a:srgbClr val="FFFFFF"/>
                    </a:solidFill>
                  </a:tcPr>
                </a:tc>
              </a:tr>
              <a:tr h="381000">
                <a:tc>
                  <a:txBody>
                    <a:bodyPr/>
                    <a:lstStyle/>
                    <a:p>
                      <a:r>
                        <a:rPr sz="900">
                          <a:solidFill>
                            <a:srgbClr val="16192A"/>
                          </a:solidFill>
                          <a:latin typeface="Calibri"/>
                        </a:rPr>
                        <a:t>Closing costs</a:t>
                      </a:r>
                    </a:p>
                  </a:txBody>
                  <a:tcPr>
                    <a:solidFill>
                      <a:srgbClr val="FFFFFF"/>
                    </a:solidFill>
                  </a:tcPr>
                </a:tc>
                <a:tc>
                  <a:txBody>
                    <a:bodyPr/>
                    <a:lstStyle/>
                    <a:p>
                      <a:r>
                        <a:rPr sz="900">
                          <a:solidFill>
                            <a:srgbClr val="16192A"/>
                          </a:solidFill>
                          <a:latin typeface="Calibri"/>
                        </a:rPr>
                        <a:t>$300,000</a:t>
                      </a:r>
                    </a:p>
                  </a:txBody>
                  <a:tcPr>
                    <a:solidFill>
                      <a:srgbClr val="FFFFFF"/>
                    </a:solidFill>
                  </a:tcPr>
                </a:tc>
                <a:tc>
                  <a:txBody>
                    <a:bodyPr/>
                    <a:lstStyle/>
                    <a:p>
                      <a:r>
                        <a:rPr sz="900">
                          <a:solidFill>
                            <a:srgbClr val="16192A"/>
                          </a:solidFill>
                          <a:latin typeface="Calibri"/>
                        </a:rPr>
                        <a:t>0.5%</a:t>
                      </a:r>
                    </a:p>
                  </a:txBody>
                  <a:tcPr>
                    <a:solidFill>
                      <a:srgbClr val="FFFFFF"/>
                    </a:solidFill>
                  </a:tcPr>
                </a:tc>
              </a:tr>
              <a:tr h="381000">
                <a:tc>
                  <a:txBody>
                    <a:bodyPr/>
                    <a:lstStyle/>
                    <a:p>
                      <a:r>
                        <a:rPr sz="900">
                          <a:solidFill>
                            <a:srgbClr val="16192A"/>
                          </a:solidFill>
                          <a:latin typeface="Calibri"/>
                        </a:rPr>
                        <a:t>Contingency (5% hard)</a:t>
                      </a:r>
                    </a:p>
                  </a:txBody>
                  <a:tcPr>
                    <a:solidFill>
                      <a:srgbClr val="FFFFFF"/>
                    </a:solidFill>
                  </a:tcPr>
                </a:tc>
                <a:tc>
                  <a:txBody>
                    <a:bodyPr/>
                    <a:lstStyle/>
                    <a:p>
                      <a:r>
                        <a:rPr sz="900">
                          <a:solidFill>
                            <a:srgbClr val="16192A"/>
                          </a:solidFill>
                          <a:latin typeface="Calibri"/>
                        </a:rPr>
                        <a:t>$2,100,000</a:t>
                      </a:r>
                    </a:p>
                  </a:txBody>
                  <a:tcPr>
                    <a:solidFill>
                      <a:srgbClr val="FFFFFF"/>
                    </a:solidFill>
                  </a:tcPr>
                </a:tc>
                <a:tc>
                  <a:txBody>
                    <a:bodyPr/>
                    <a:lstStyle/>
                    <a:p>
                      <a:r>
                        <a:rPr sz="900">
                          <a:solidFill>
                            <a:srgbClr val="16192A"/>
                          </a:solidFill>
                          <a:latin typeface="Calibri"/>
                        </a:rPr>
                        <a:t>3.5%</a:t>
                      </a:r>
                    </a:p>
                  </a:txBody>
                  <a:tcPr>
                    <a:solidFill>
                      <a:srgbClr val="FFFFFF"/>
                    </a:solidFill>
                  </a:tcPr>
                </a:tc>
              </a:tr>
              <a:tr h="381000">
                <a:tc>
                  <a:txBody>
                    <a:bodyPr/>
                    <a:lstStyle/>
                    <a:p>
                      <a:r>
                        <a:rPr sz="900">
                          <a:solidFill>
                            <a:srgbClr val="16192A"/>
                          </a:solidFill>
                          <a:latin typeface="Calibri"/>
                        </a:rPr>
                        <a:t>Other</a:t>
                      </a:r>
                    </a:p>
                  </a:txBody>
                  <a:tcPr>
                    <a:solidFill>
                      <a:srgbClr val="FFFFFF"/>
                    </a:solidFill>
                  </a:tcPr>
                </a:tc>
                <a:tc>
                  <a:txBody>
                    <a:bodyPr/>
                    <a:lstStyle/>
                    <a:p>
                      <a:r>
                        <a:rPr sz="900">
                          <a:solidFill>
                            <a:srgbClr val="16192A"/>
                          </a:solidFill>
                          <a:latin typeface="Calibri"/>
                        </a:rPr>
                        <a:t>—</a:t>
                      </a:r>
                    </a:p>
                  </a:txBody>
                  <a:tcPr>
                    <a:solidFill>
                      <a:srgbClr val="FFFFFF"/>
                    </a:solidFill>
                  </a:tcPr>
                </a:tc>
                <a:tc>
                  <a:txBody>
                    <a:bodyPr/>
                    <a:lstStyle/>
                    <a:p>
                      <a:r>
                        <a:rPr sz="900">
                          <a:solidFill>
                            <a:srgbClr val="16192A"/>
                          </a:solidFill>
                          <a:latin typeface="Calibri"/>
                        </a:rPr>
                        <a:t>—</a:t>
                      </a:r>
                    </a:p>
                  </a:txBody>
                  <a:tcPr>
                    <a:solidFill>
                      <a:srgbClr val="FFFFFF"/>
                    </a:solidFill>
                  </a:tcPr>
                </a:tc>
              </a:tr>
              <a:tr h="381000">
                <a:tc>
                  <a:txBody>
                    <a:bodyPr/>
                    <a:lstStyle/>
                    <a:p>
                      <a:r>
                        <a:rPr sz="900">
                          <a:solidFill>
                            <a:srgbClr val="16192A"/>
                          </a:solidFill>
                          <a:latin typeface="Calibri"/>
                        </a:rPr>
                        <a:t>TOTAL USES</a:t>
                      </a:r>
                    </a:p>
                  </a:txBody>
                  <a:tcPr>
                    <a:solidFill>
                      <a:srgbClr val="FFFFFF"/>
                    </a:solidFill>
                  </a:tcPr>
                </a:tc>
                <a:tc>
                  <a:txBody>
                    <a:bodyPr/>
                    <a:lstStyle/>
                    <a:p>
                      <a:r>
                        <a:rPr sz="900">
                          <a:solidFill>
                            <a:srgbClr val="16192A"/>
                          </a:solidFill>
                          <a:latin typeface="Calibri"/>
                        </a:rPr>
                        <a:t>$60,100,000</a:t>
                      </a:r>
                    </a:p>
                  </a:txBody>
                  <a:tcPr>
                    <a:solidFill>
                      <a:srgbClr val="FFFFFF"/>
                    </a:solidFill>
                  </a:tcPr>
                </a:tc>
                <a:tc>
                  <a:txBody>
                    <a:bodyPr/>
                    <a:lstStyle/>
                    <a:p>
                      <a:r>
                        <a:rPr sz="900">
                          <a:solidFill>
                            <a:srgbClr val="16192A"/>
                          </a:solidFill>
                          <a:latin typeface="Calibri"/>
                        </a:rPr>
                        <a:t>100%</a:t>
                      </a:r>
                    </a:p>
                  </a:txBody>
                  <a:tcPr>
                    <a:solidFill>
                      <a:srgbClr val="FFFFFF"/>
                    </a:solidFill>
                  </a:tcPr>
                </a:tc>
              </a:tr>
            </a:tbl>
          </a:graphicData>
        </a:graphic>
      </p:graphicFrame>
      <p:graphicFrame>
        <p:nvGraphicFramePr>
          <p:cNvPr id="7" name="Table 6"/>
          <p:cNvGraphicFramePr>
            <a:graphicFrameLocks noGrp="1"/>
          </p:cNvGraphicFramePr>
          <p:nvPr/>
        </p:nvGraphicFramePr>
        <p:xfrm>
          <a:off x="6400800" y="1645920"/>
          <a:ext cx="5486400" cy="4572000"/>
        </p:xfrm>
        <a:graphic>
          <a:graphicData uri="http://schemas.openxmlformats.org/drawingml/2006/table">
            <a:tbl>
              <a:tblPr firstRow="1" bandRow="1">
                <a:tableStyleId>{5C22544A-7EE6-4342-B048-85BDC9FD1C3A}</a:tableStyleId>
              </a:tblPr>
              <a:tblGrid>
                <a:gridCol w="2926080"/>
                <a:gridCol w="1645920"/>
                <a:gridCol w="914400"/>
              </a:tblGrid>
              <a:tr h="762000">
                <a:tc>
                  <a:txBody>
                    <a:bodyPr/>
                    <a:lstStyle/>
                    <a:p>
                      <a:r>
                        <a:rPr sz="900" b="1">
                          <a:solidFill>
                            <a:srgbClr val="FAF6EE"/>
                          </a:solidFill>
                          <a:latin typeface="Calibri"/>
                        </a:rPr>
                        <a:t>SOURCES</a:t>
                      </a:r>
                    </a:p>
                  </a:txBody>
                  <a:tcPr>
                    <a:solidFill>
                      <a:srgbClr val="0B1A33"/>
                    </a:solidFill>
                  </a:tcPr>
                </a:tc>
                <a:tc>
                  <a:txBody>
                    <a:bodyPr/>
                    <a:lstStyle/>
                    <a:p>
                      <a:r>
                        <a:rPr sz="900" b="1">
                          <a:solidFill>
                            <a:srgbClr val="FAF6EE"/>
                          </a:solidFill>
                          <a:latin typeface="Calibri"/>
                        </a:rPr>
                        <a:t>Amount</a:t>
                      </a:r>
                    </a:p>
                  </a:txBody>
                  <a:tcPr>
                    <a:solidFill>
                      <a:srgbClr val="0B1A33"/>
                    </a:solidFill>
                  </a:tcPr>
                </a:tc>
                <a:tc>
                  <a:txBody>
                    <a:bodyPr/>
                    <a:lstStyle/>
                    <a:p>
                      <a:r>
                        <a:rPr sz="900" b="1">
                          <a:solidFill>
                            <a:srgbClr val="FAF6EE"/>
                          </a:solidFill>
                          <a:latin typeface="Calibri"/>
                        </a:rPr>
                        <a:t>% TPC</a:t>
                      </a:r>
                    </a:p>
                  </a:txBody>
                  <a:tcPr>
                    <a:solidFill>
                      <a:srgbClr val="0B1A33"/>
                    </a:solidFill>
                  </a:tcPr>
                </a:tc>
              </a:tr>
              <a:tr h="762000">
                <a:tc>
                  <a:txBody>
                    <a:bodyPr/>
                    <a:lstStyle/>
                    <a:p>
                      <a:r>
                        <a:rPr sz="900">
                          <a:solidFill>
                            <a:srgbClr val="16192A"/>
                          </a:solidFill>
                          <a:latin typeface="Calibri"/>
                        </a:rPr>
                        <a:t>Senior construction loan</a:t>
                      </a:r>
                    </a:p>
                  </a:txBody>
                  <a:tcPr>
                    <a:solidFill>
                      <a:srgbClr val="FFFFFF"/>
                    </a:solidFill>
                  </a:tcPr>
                </a:tc>
                <a:tc>
                  <a:txBody>
                    <a:bodyPr/>
                    <a:lstStyle/>
                    <a:p>
                      <a:r>
                        <a:rPr sz="900">
                          <a:solidFill>
                            <a:srgbClr val="16192A"/>
                          </a:solidFill>
                          <a:latin typeface="Calibri"/>
                        </a:rPr>
                        <a:t>$42,070,000</a:t>
                      </a:r>
                    </a:p>
                  </a:txBody>
                  <a:tcPr>
                    <a:solidFill>
                      <a:srgbClr val="FFFFFF"/>
                    </a:solidFill>
                  </a:tcPr>
                </a:tc>
                <a:tc>
                  <a:txBody>
                    <a:bodyPr/>
                    <a:lstStyle/>
                    <a:p>
                      <a:r>
                        <a:rPr sz="900">
                          <a:solidFill>
                            <a:srgbClr val="16192A"/>
                          </a:solidFill>
                          <a:latin typeface="Calibri"/>
                        </a:rPr>
                        <a:t>70.0%</a:t>
                      </a:r>
                    </a:p>
                  </a:txBody>
                  <a:tcPr>
                    <a:solidFill>
                      <a:srgbClr val="FFFFFF"/>
                    </a:solidFill>
                  </a:tcPr>
                </a:tc>
              </a:tr>
              <a:tr h="762000">
                <a:tc>
                  <a:txBody>
                    <a:bodyPr/>
                    <a:lstStyle/>
                    <a:p>
                      <a:r>
                        <a:rPr sz="900">
                          <a:solidFill>
                            <a:srgbClr val="16192A"/>
                          </a:solidFill>
                          <a:latin typeface="Calibri"/>
                        </a:rPr>
                        <a:t>C-PACE</a:t>
                      </a:r>
                    </a:p>
                  </a:txBody>
                  <a:tcPr>
                    <a:solidFill>
                      <a:srgbClr val="FFFFFF"/>
                    </a:solidFill>
                  </a:tcPr>
                </a:tc>
                <a:tc>
                  <a:txBody>
                    <a:bodyPr/>
                    <a:lstStyle/>
                    <a:p>
                      <a:r>
                        <a:rPr sz="900">
                          <a:solidFill>
                            <a:srgbClr val="16192A"/>
                          </a:solidFill>
                          <a:latin typeface="Calibri"/>
                        </a:rPr>
                        <a:t>$3,000,000</a:t>
                      </a:r>
                    </a:p>
                  </a:txBody>
                  <a:tcPr>
                    <a:solidFill>
                      <a:srgbClr val="FFFFFF"/>
                    </a:solidFill>
                  </a:tcPr>
                </a:tc>
                <a:tc>
                  <a:txBody>
                    <a:bodyPr/>
                    <a:lstStyle/>
                    <a:p>
                      <a:r>
                        <a:rPr sz="900">
                          <a:solidFill>
                            <a:srgbClr val="16192A"/>
                          </a:solidFill>
                          <a:latin typeface="Calibri"/>
                        </a:rPr>
                        <a:t>5.0%</a:t>
                      </a:r>
                    </a:p>
                  </a:txBody>
                  <a:tcPr>
                    <a:solidFill>
                      <a:srgbClr val="FFFFFF"/>
                    </a:solidFill>
                  </a:tcPr>
                </a:tc>
              </a:tr>
              <a:tr h="762000">
                <a:tc>
                  <a:txBody>
                    <a:bodyPr/>
                    <a:lstStyle/>
                    <a:p>
                      <a:r>
                        <a:rPr sz="900">
                          <a:solidFill>
                            <a:srgbClr val="16192A"/>
                          </a:solidFill>
                          <a:latin typeface="Calibri"/>
                        </a:rPr>
                        <a:t>Sponsor / GP equity</a:t>
                      </a:r>
                    </a:p>
                  </a:txBody>
                  <a:tcPr>
                    <a:solidFill>
                      <a:srgbClr val="FFFFFF"/>
                    </a:solidFill>
                  </a:tcPr>
                </a:tc>
                <a:tc>
                  <a:txBody>
                    <a:bodyPr/>
                    <a:lstStyle/>
                    <a:p>
                      <a:r>
                        <a:rPr sz="900">
                          <a:solidFill>
                            <a:srgbClr val="16192A"/>
                          </a:solidFill>
                          <a:latin typeface="Calibri"/>
                        </a:rPr>
                        <a:t>$5,200,000</a:t>
                      </a:r>
                    </a:p>
                  </a:txBody>
                  <a:tcPr>
                    <a:solidFill>
                      <a:srgbClr val="FFFFFF"/>
                    </a:solidFill>
                  </a:tcPr>
                </a:tc>
                <a:tc>
                  <a:txBody>
                    <a:bodyPr/>
                    <a:lstStyle/>
                    <a:p>
                      <a:r>
                        <a:rPr sz="900">
                          <a:solidFill>
                            <a:srgbClr val="16192A"/>
                          </a:solidFill>
                          <a:latin typeface="Calibri"/>
                        </a:rPr>
                        <a:t>8.7%</a:t>
                      </a:r>
                    </a:p>
                  </a:txBody>
                  <a:tcPr>
                    <a:solidFill>
                      <a:srgbClr val="FFFFFF"/>
                    </a:solidFill>
                  </a:tcPr>
                </a:tc>
              </a:tr>
              <a:tr h="762000">
                <a:tc>
                  <a:txBody>
                    <a:bodyPr/>
                    <a:lstStyle/>
                    <a:p>
                      <a:r>
                        <a:rPr sz="900">
                          <a:solidFill>
                            <a:srgbClr val="16192A"/>
                          </a:solidFill>
                          <a:latin typeface="Calibri"/>
                        </a:rPr>
                        <a:t>LP equity</a:t>
                      </a:r>
                    </a:p>
                  </a:txBody>
                  <a:tcPr>
                    <a:solidFill>
                      <a:srgbClr val="FFFFFF"/>
                    </a:solidFill>
                  </a:tcPr>
                </a:tc>
                <a:tc>
                  <a:txBody>
                    <a:bodyPr/>
                    <a:lstStyle/>
                    <a:p>
                      <a:r>
                        <a:rPr sz="900">
                          <a:solidFill>
                            <a:srgbClr val="16192A"/>
                          </a:solidFill>
                          <a:latin typeface="Calibri"/>
                        </a:rPr>
                        <a:t>$9,830,000</a:t>
                      </a:r>
                    </a:p>
                  </a:txBody>
                  <a:tcPr>
                    <a:solidFill>
                      <a:srgbClr val="FFFFFF"/>
                    </a:solidFill>
                  </a:tcPr>
                </a:tc>
                <a:tc>
                  <a:txBody>
                    <a:bodyPr/>
                    <a:lstStyle/>
                    <a:p>
                      <a:r>
                        <a:rPr sz="900">
                          <a:solidFill>
                            <a:srgbClr val="16192A"/>
                          </a:solidFill>
                          <a:latin typeface="Calibri"/>
                        </a:rPr>
                        <a:t>16.4%</a:t>
                      </a:r>
                    </a:p>
                  </a:txBody>
                  <a:tcPr>
                    <a:solidFill>
                      <a:srgbClr val="FFFFFF"/>
                    </a:solidFill>
                  </a:tcPr>
                </a:tc>
              </a:tr>
              <a:tr h="762000">
                <a:tc>
                  <a:txBody>
                    <a:bodyPr/>
                    <a:lstStyle/>
                    <a:p>
                      <a:r>
                        <a:rPr sz="900">
                          <a:solidFill>
                            <a:srgbClr val="16192A"/>
                          </a:solidFill>
                          <a:latin typeface="Calibri"/>
                        </a:rPr>
                        <a:t>TOTAL SOURCES</a:t>
                      </a:r>
                    </a:p>
                  </a:txBody>
                  <a:tcPr>
                    <a:solidFill>
                      <a:srgbClr val="FFFFFF"/>
                    </a:solidFill>
                  </a:tcPr>
                </a:tc>
                <a:tc>
                  <a:txBody>
                    <a:bodyPr/>
                    <a:lstStyle/>
                    <a:p>
                      <a:r>
                        <a:rPr sz="900">
                          <a:solidFill>
                            <a:srgbClr val="16192A"/>
                          </a:solidFill>
                          <a:latin typeface="Calibri"/>
                        </a:rPr>
                        <a:t>$60,100,000</a:t>
                      </a:r>
                    </a:p>
                  </a:txBody>
                  <a:tcPr>
                    <a:solidFill>
                      <a:srgbClr val="FFFFFF"/>
                    </a:solidFill>
                  </a:tcPr>
                </a:tc>
                <a:tc>
                  <a:txBody>
                    <a:bodyPr/>
                    <a:lstStyle/>
                    <a:p>
                      <a:r>
                        <a:rPr sz="900">
                          <a:solidFill>
                            <a:srgbClr val="16192A"/>
                          </a:solidFill>
                          <a:latin typeface="Calibri"/>
                        </a:rPr>
                        <a:t>100%</a:t>
                      </a:r>
                    </a:p>
                  </a:txBody>
                  <a:tcPr>
                    <a:solidFill>
                      <a:srgbClr val="FFFFFF"/>
                    </a:solidFill>
                  </a:tcPr>
                </a:tc>
              </a:tr>
            </a:tbl>
          </a:graphicData>
        </a:graphic>
      </p:graphicFrame>
      <p:cxnSp>
        <p:nvCxnSpPr>
          <p:cNvPr id="8" name="Connector 7"/>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10" name="TextBox 9"/>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1" name="TextBox 10"/>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12 / 22</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Market Overview</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Submarket and demand drivers</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743200"/>
                <a:gridCol w="8686800"/>
              </a:tblGrid>
              <a:tr h="571500">
                <a:tc>
                  <a:txBody>
                    <a:bodyPr/>
                    <a:lstStyle/>
                    <a:p>
                      <a:r>
                        <a:rPr sz="900" b="1">
                          <a:solidFill>
                            <a:srgbClr val="FAF6EE"/>
                          </a:solidFill>
                          <a:latin typeface="Calibri"/>
                        </a:rPr>
                        <a:t>Metric / topic</a:t>
                      </a:r>
                    </a:p>
                  </a:txBody>
                  <a:tcPr>
                    <a:solidFill>
                      <a:srgbClr val="0B1A33"/>
                    </a:solidFill>
                  </a:tcPr>
                </a:tc>
                <a:tc>
                  <a:txBody>
                    <a:bodyPr/>
                    <a:lstStyle/>
                    <a:p>
                      <a:r>
                        <a:rPr sz="900" b="1">
                          <a:solidFill>
                            <a:srgbClr val="FAF6EE"/>
                          </a:solidFill>
                          <a:latin typeface="Calibri"/>
                        </a:rPr>
                        <a:t>Detail</a:t>
                      </a:r>
                    </a:p>
                  </a:txBody>
                  <a:tcPr>
                    <a:solidFill>
                      <a:srgbClr val="0B1A33"/>
                    </a:solidFill>
                  </a:tcPr>
                </a:tc>
              </a:tr>
              <a:tr h="571500">
                <a:tc>
                  <a:txBody>
                    <a:bodyPr/>
                    <a:lstStyle/>
                    <a:p>
                      <a:r>
                        <a:rPr sz="900">
                          <a:solidFill>
                            <a:srgbClr val="16192A"/>
                          </a:solidFill>
                          <a:latin typeface="Calibri"/>
                        </a:rPr>
                        <a:t>Submarket occupancy</a:t>
                      </a:r>
                    </a:p>
                  </a:txBody>
                  <a:tcPr>
                    <a:solidFill>
                      <a:srgbClr val="FFFFFF"/>
                    </a:solidFill>
                  </a:tcPr>
                </a:tc>
                <a:tc>
                  <a:txBody>
                    <a:bodyPr/>
                    <a:lstStyle/>
                    <a:p>
                      <a:r>
                        <a:rPr sz="900">
                          <a:solidFill>
                            <a:srgbClr val="16192A"/>
                          </a:solidFill>
                          <a:latin typeface="Calibri"/>
                        </a:rPr>
                        <a:t>94.8% (NW Charlotte multifamily submarket, Q1 2026)</a:t>
                      </a:r>
                    </a:p>
                  </a:txBody>
                  <a:tcPr>
                    <a:solidFill>
                      <a:srgbClr val="FFFFFF"/>
                    </a:solidFill>
                  </a:tcPr>
                </a:tc>
              </a:tr>
              <a:tr h="571500">
                <a:tc>
                  <a:txBody>
                    <a:bodyPr/>
                    <a:lstStyle/>
                    <a:p>
                      <a:r>
                        <a:rPr sz="900">
                          <a:solidFill>
                            <a:srgbClr val="16192A"/>
                          </a:solidFill>
                          <a:latin typeface="Calibri"/>
                        </a:rPr>
                        <a:t>Rent trends</a:t>
                      </a:r>
                    </a:p>
                  </a:txBody>
                  <a:tcPr>
                    <a:solidFill>
                      <a:srgbClr val="FFFFFF"/>
                    </a:solidFill>
                  </a:tcPr>
                </a:tc>
                <a:tc>
                  <a:txBody>
                    <a:bodyPr/>
                    <a:lstStyle/>
                    <a:p>
                      <a:r>
                        <a:rPr sz="900">
                          <a:solidFill>
                            <a:srgbClr val="16192A"/>
                          </a:solidFill>
                          <a:latin typeface="Calibri"/>
                        </a:rPr>
                        <a:t>+6.1% YoY asking rent (Class A); +4.8% (Class B)</a:t>
                      </a:r>
                    </a:p>
                  </a:txBody>
                  <a:tcPr>
                    <a:solidFill>
                      <a:srgbClr val="FFFFFF"/>
                    </a:solidFill>
                  </a:tcPr>
                </a:tc>
              </a:tr>
              <a:tr h="571500">
                <a:tc>
                  <a:txBody>
                    <a:bodyPr/>
                    <a:lstStyle/>
                    <a:p>
                      <a:r>
                        <a:rPr sz="900">
                          <a:solidFill>
                            <a:srgbClr val="16192A"/>
                          </a:solidFill>
                          <a:latin typeface="Calibri"/>
                        </a:rPr>
                        <a:t>Supply pipeline</a:t>
                      </a:r>
                    </a:p>
                  </a:txBody>
                  <a:tcPr>
                    <a:solidFill>
                      <a:srgbClr val="FFFFFF"/>
                    </a:solidFill>
                  </a:tcPr>
                </a:tc>
                <a:tc>
                  <a:txBody>
                    <a:bodyPr/>
                    <a:lstStyle/>
                    <a:p>
                      <a:r>
                        <a:rPr sz="900">
                          <a:solidFill>
                            <a:srgbClr val="16192A"/>
                          </a:solidFill>
                          <a:latin typeface="Calibri"/>
                        </a:rPr>
                        <a:t>1,200 units in pipeline within 2 miles · 380 units/year absorption</a:t>
                      </a:r>
                    </a:p>
                  </a:txBody>
                  <a:tcPr>
                    <a:solidFill>
                      <a:srgbClr val="FFFFFF"/>
                    </a:solidFill>
                  </a:tcPr>
                </a:tc>
              </a:tr>
              <a:tr h="571500">
                <a:tc>
                  <a:txBody>
                    <a:bodyPr/>
                    <a:lstStyle/>
                    <a:p>
                      <a:r>
                        <a:rPr sz="900">
                          <a:solidFill>
                            <a:srgbClr val="16192A"/>
                          </a:solidFill>
                          <a:latin typeface="Calibri"/>
                        </a:rPr>
                        <a:t>Absorption rate</a:t>
                      </a:r>
                    </a:p>
                  </a:txBody>
                  <a:tcPr>
                    <a:solidFill>
                      <a:srgbClr val="FFFFFF"/>
                    </a:solidFill>
                  </a:tcPr>
                </a:tc>
                <a:tc>
                  <a:txBody>
                    <a:bodyPr/>
                    <a:lstStyle/>
                    <a:p>
                      <a:r>
                        <a:rPr sz="900">
                          <a:solidFill>
                            <a:srgbClr val="16192A"/>
                          </a:solidFill>
                          <a:latin typeface="Calibri"/>
                        </a:rPr>
                        <a:t>Submarket absorbing 380 units/year average over 2022-2025</a:t>
                      </a:r>
                    </a:p>
                  </a:txBody>
                  <a:tcPr>
                    <a:solidFill>
                      <a:srgbClr val="FFFFFF"/>
                    </a:solidFill>
                  </a:tcPr>
                </a:tc>
              </a:tr>
              <a:tr h="571500">
                <a:tc>
                  <a:txBody>
                    <a:bodyPr/>
                    <a:lstStyle/>
                    <a:p>
                      <a:r>
                        <a:rPr sz="900">
                          <a:solidFill>
                            <a:srgbClr val="16192A"/>
                          </a:solidFill>
                          <a:latin typeface="Calibri"/>
                        </a:rPr>
                        <a:t>Comparable projects</a:t>
                      </a:r>
                    </a:p>
                  </a:txBody>
                  <a:tcPr>
                    <a:solidFill>
                      <a:srgbClr val="FFFFFF"/>
                    </a:solidFill>
                  </a:tcPr>
                </a:tc>
                <a:tc>
                  <a:txBody>
                    <a:bodyPr/>
                    <a:lstStyle/>
                    <a:p>
                      <a:r>
                        <a:rPr sz="900">
                          <a:solidFill>
                            <a:srgbClr val="16192A"/>
                          </a:solidFill>
                          <a:latin typeface="Calibri"/>
                        </a:rPr>
                        <a:t>Camden Charlotte ($1,920/unit), Bell Charlotte ($1,790/unit), Latham Pointe ($1,850/unit)</a:t>
                      </a:r>
                    </a:p>
                  </a:txBody>
                  <a:tcPr>
                    <a:solidFill>
                      <a:srgbClr val="FFFFFF"/>
                    </a:solidFill>
                  </a:tcPr>
                </a:tc>
              </a:tr>
              <a:tr h="571500">
                <a:tc>
                  <a:txBody>
                    <a:bodyPr/>
                    <a:lstStyle/>
                    <a:p>
                      <a:r>
                        <a:rPr sz="900">
                          <a:solidFill>
                            <a:srgbClr val="16192A"/>
                          </a:solidFill>
                          <a:latin typeface="Calibri"/>
                        </a:rPr>
                        <a:t>Demand drivers</a:t>
                      </a:r>
                    </a:p>
                  </a:txBody>
                  <a:tcPr>
                    <a:solidFill>
                      <a:srgbClr val="FFFFFF"/>
                    </a:solidFill>
                  </a:tcPr>
                </a:tc>
                <a:tc>
                  <a:txBody>
                    <a:bodyPr/>
                    <a:lstStyle/>
                    <a:p>
                      <a:r>
                        <a:rPr sz="900">
                          <a:solidFill>
                            <a:srgbClr val="16192A"/>
                          </a:solidFill>
                          <a:latin typeface="Calibri"/>
                        </a:rPr>
                        <a:t>Job growth · in-migration · light rail · employer expansion</a:t>
                      </a:r>
                    </a:p>
                  </a:txBody>
                  <a:tcPr>
                    <a:solidFill>
                      <a:srgbClr val="FFFFFF"/>
                    </a:solidFill>
                  </a:tcPr>
                </a:tc>
              </a:tr>
              <a:tr h="571500">
                <a:tc>
                  <a:txBody>
                    <a:bodyPr/>
                    <a:lstStyle/>
                    <a:p>
                      <a:r>
                        <a:rPr sz="900">
                          <a:solidFill>
                            <a:srgbClr val="16192A"/>
                          </a:solidFill>
                          <a:latin typeface="Calibri"/>
                        </a:rPr>
                        <a:t>Submarket risks</a:t>
                      </a:r>
                    </a:p>
                  </a:txBody>
                  <a:tcPr>
                    <a:solidFill>
                      <a:srgbClr val="FFFFFF"/>
                    </a:solidFill>
                  </a:tcPr>
                </a:tc>
                <a:tc>
                  <a:txBody>
                    <a:bodyPr/>
                    <a:lstStyle/>
                    <a:p>
                      <a:r>
                        <a:rPr sz="900">
                          <a:solidFill>
                            <a:srgbClr val="16192A"/>
                          </a:solidFill>
                          <a:latin typeface="Calibri"/>
                        </a:rPr>
                        <a:t>Pipeline absorption pressure if economic slowdown · cost inflation</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13 / 22</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Rent Comps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Comparable assets</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743200"/>
                <a:gridCol w="822960"/>
                <a:gridCol w="548640"/>
                <a:gridCol w="914400"/>
                <a:gridCol w="640080"/>
                <a:gridCol w="914400"/>
                <a:gridCol w="731520"/>
                <a:gridCol w="4114800"/>
              </a:tblGrid>
              <a:tr h="762000">
                <a:tc>
                  <a:txBody>
                    <a:bodyPr/>
                    <a:lstStyle/>
                    <a:p>
                      <a:r>
                        <a:rPr sz="900" b="1">
                          <a:solidFill>
                            <a:srgbClr val="FAF6EE"/>
                          </a:solidFill>
                          <a:latin typeface="Calibri"/>
                        </a:rPr>
                        <a:t>Property</a:t>
                      </a:r>
                    </a:p>
                  </a:txBody>
                  <a:tcPr>
                    <a:solidFill>
                      <a:srgbClr val="0B1A33"/>
                    </a:solidFill>
                  </a:tcPr>
                </a:tc>
                <a:tc>
                  <a:txBody>
                    <a:bodyPr/>
                    <a:lstStyle/>
                    <a:p>
                      <a:r>
                        <a:rPr sz="900" b="1">
                          <a:solidFill>
                            <a:srgbClr val="FAF6EE"/>
                          </a:solidFill>
                          <a:latin typeface="Calibri"/>
                        </a:rPr>
                        <a:t>Dist</a:t>
                      </a:r>
                    </a:p>
                  </a:txBody>
                  <a:tcPr>
                    <a:solidFill>
                      <a:srgbClr val="0B1A33"/>
                    </a:solidFill>
                  </a:tcPr>
                </a:tc>
                <a:tc>
                  <a:txBody>
                    <a:bodyPr/>
                    <a:lstStyle/>
                    <a:p>
                      <a:r>
                        <a:rPr sz="900" b="1">
                          <a:solidFill>
                            <a:srgbClr val="FAF6EE"/>
                          </a:solidFill>
                          <a:latin typeface="Calibri"/>
                        </a:rPr>
                        <a:t>Yr</a:t>
                      </a:r>
                    </a:p>
                  </a:txBody>
                  <a:tcPr>
                    <a:solidFill>
                      <a:srgbClr val="0B1A33"/>
                    </a:solidFill>
                  </a:tcPr>
                </a:tc>
                <a:tc>
                  <a:txBody>
                    <a:bodyPr/>
                    <a:lstStyle/>
                    <a:p>
                      <a:r>
                        <a:rPr sz="900" b="1">
                          <a:solidFill>
                            <a:srgbClr val="FAF6EE"/>
                          </a:solidFill>
                          <a:latin typeface="Calibri"/>
                        </a:rPr>
                        <a:t>Units</a:t>
                      </a:r>
                    </a:p>
                  </a:txBody>
                  <a:tcPr>
                    <a:solidFill>
                      <a:srgbClr val="0B1A33"/>
                    </a:solidFill>
                  </a:tcPr>
                </a:tc>
                <a:tc>
                  <a:txBody>
                    <a:bodyPr/>
                    <a:lstStyle/>
                    <a:p>
                      <a:r>
                        <a:rPr sz="900" b="1">
                          <a:solidFill>
                            <a:srgbClr val="FAF6EE"/>
                          </a:solidFill>
                          <a:latin typeface="Calibri"/>
                        </a:rPr>
                        <a:t>Occ</a:t>
                      </a:r>
                    </a:p>
                  </a:txBody>
                  <a:tcPr>
                    <a:solidFill>
                      <a:srgbClr val="0B1A33"/>
                    </a:solidFill>
                  </a:tcPr>
                </a:tc>
                <a:tc>
                  <a:txBody>
                    <a:bodyPr/>
                    <a:lstStyle/>
                    <a:p>
                      <a:r>
                        <a:rPr sz="900" b="1">
                          <a:solidFill>
                            <a:srgbClr val="FAF6EE"/>
                          </a:solidFill>
                          <a:latin typeface="Calibri"/>
                        </a:rPr>
                        <a:t>Rent</a:t>
                      </a:r>
                    </a:p>
                  </a:txBody>
                  <a:tcPr>
                    <a:solidFill>
                      <a:srgbClr val="0B1A33"/>
                    </a:solidFill>
                  </a:tcPr>
                </a:tc>
                <a:tc>
                  <a:txBody>
                    <a:bodyPr/>
                    <a:lstStyle/>
                    <a:p>
                      <a:r>
                        <a:rPr sz="900" b="1">
                          <a:solidFill>
                            <a:srgbClr val="FAF6EE"/>
                          </a:solidFill>
                          <a:latin typeface="Calibri"/>
                        </a:rPr>
                        <a:t>$/SF</a:t>
                      </a:r>
                    </a:p>
                  </a:txBody>
                  <a:tcPr>
                    <a:solidFill>
                      <a:srgbClr val="0B1A33"/>
                    </a:solidFill>
                  </a:tcPr>
                </a:tc>
                <a:tc>
                  <a:txBody>
                    <a:bodyPr/>
                    <a:lstStyle/>
                    <a:p>
                      <a:r>
                        <a:rPr sz="900" b="1">
                          <a:solidFill>
                            <a:srgbClr val="FAF6EE"/>
                          </a:solidFill>
                          <a:latin typeface="Calibri"/>
                        </a:rPr>
                        <a:t>Notes</a:t>
                      </a:r>
                    </a:p>
                  </a:txBody>
                  <a:tcPr>
                    <a:solidFill>
                      <a:srgbClr val="0B1A33"/>
                    </a:solidFill>
                  </a:tcPr>
                </a:tc>
              </a:tr>
              <a:tr h="762000">
                <a:tc>
                  <a:txBody>
                    <a:bodyPr/>
                    <a:lstStyle/>
                    <a:p>
                      <a:r>
                        <a:rPr sz="900">
                          <a:solidFill>
                            <a:srgbClr val="16192A"/>
                          </a:solidFill>
                          <a:latin typeface="Calibri"/>
                        </a:rPr>
                        <a:t>Camden Charlotte</a:t>
                      </a:r>
                    </a:p>
                  </a:txBody>
                  <a:tcPr>
                    <a:solidFill>
                      <a:srgbClr val="FFFFFF"/>
                    </a:solidFill>
                  </a:tcPr>
                </a:tc>
                <a:tc>
                  <a:txBody>
                    <a:bodyPr/>
                    <a:lstStyle/>
                    <a:p>
                      <a:r>
                        <a:rPr sz="900">
                          <a:solidFill>
                            <a:srgbClr val="16192A"/>
                          </a:solidFill>
                          <a:latin typeface="Calibri"/>
                        </a:rPr>
                        <a:t>0.9 mi</a:t>
                      </a:r>
                    </a:p>
                  </a:txBody>
                  <a:tcPr>
                    <a:solidFill>
                      <a:srgbClr val="FFFFFF"/>
                    </a:solidFill>
                  </a:tcPr>
                </a:tc>
                <a:tc>
                  <a:txBody>
                    <a:bodyPr/>
                    <a:lstStyle/>
                    <a:p>
                      <a:r>
                        <a:rPr sz="900">
                          <a:solidFill>
                            <a:srgbClr val="16192A"/>
                          </a:solidFill>
                          <a:latin typeface="Calibri"/>
                        </a:rPr>
                        <a:t>2021</a:t>
                      </a:r>
                    </a:p>
                  </a:txBody>
                  <a:tcPr>
                    <a:solidFill>
                      <a:srgbClr val="FFFFFF"/>
                    </a:solidFill>
                  </a:tcPr>
                </a:tc>
                <a:tc>
                  <a:txBody>
                    <a:bodyPr/>
                    <a:lstStyle/>
                    <a:p>
                      <a:r>
                        <a:rPr sz="900">
                          <a:solidFill>
                            <a:srgbClr val="16192A"/>
                          </a:solidFill>
                          <a:latin typeface="Calibri"/>
                        </a:rPr>
                        <a:t>320 units</a:t>
                      </a:r>
                    </a:p>
                  </a:txBody>
                  <a:tcPr>
                    <a:solidFill>
                      <a:srgbClr val="FFFFFF"/>
                    </a:solidFill>
                  </a:tcPr>
                </a:tc>
                <a:tc>
                  <a:txBody>
                    <a:bodyPr/>
                    <a:lstStyle/>
                    <a:p>
                      <a:r>
                        <a:rPr sz="900">
                          <a:solidFill>
                            <a:srgbClr val="16192A"/>
                          </a:solidFill>
                          <a:latin typeface="Calibri"/>
                        </a:rPr>
                        <a:t>95%</a:t>
                      </a:r>
                    </a:p>
                  </a:txBody>
                  <a:tcPr>
                    <a:solidFill>
                      <a:srgbClr val="FFFFFF"/>
                    </a:solidFill>
                  </a:tcPr>
                </a:tc>
                <a:tc>
                  <a:txBody>
                    <a:bodyPr/>
                    <a:lstStyle/>
                    <a:p>
                      <a:r>
                        <a:rPr sz="900">
                          <a:solidFill>
                            <a:srgbClr val="16192A"/>
                          </a:solidFill>
                          <a:latin typeface="Calibri"/>
                        </a:rPr>
                        <a:t>$1,920</a:t>
                      </a:r>
                    </a:p>
                  </a:txBody>
                  <a:tcPr>
                    <a:solidFill>
                      <a:srgbClr val="FFFFFF"/>
                    </a:solidFill>
                  </a:tcPr>
                </a:tc>
                <a:tc>
                  <a:txBody>
                    <a:bodyPr/>
                    <a:lstStyle/>
                    <a:p>
                      <a:r>
                        <a:rPr sz="900">
                          <a:solidFill>
                            <a:srgbClr val="16192A"/>
                          </a:solidFill>
                          <a:latin typeface="Calibri"/>
                        </a:rPr>
                        <a:t>$2.18</a:t>
                      </a:r>
                    </a:p>
                  </a:txBody>
                  <a:tcPr>
                    <a:solidFill>
                      <a:srgbClr val="FFFFFF"/>
                    </a:solidFill>
                  </a:tcPr>
                </a:tc>
                <a:tc>
                  <a:txBody>
                    <a:bodyPr/>
                    <a:lstStyle/>
                    <a:p>
                      <a:r>
                        <a:rPr sz="900">
                          <a:solidFill>
                            <a:srgbClr val="16192A"/>
                          </a:solidFill>
                          <a:latin typeface="Calibri"/>
                        </a:rPr>
                        <a:t>Class A</a:t>
                      </a:r>
                    </a:p>
                  </a:txBody>
                  <a:tcPr>
                    <a:solidFill>
                      <a:srgbClr val="FFFFFF"/>
                    </a:solidFill>
                  </a:tcPr>
                </a:tc>
              </a:tr>
              <a:tr h="762000">
                <a:tc>
                  <a:txBody>
                    <a:bodyPr/>
                    <a:lstStyle/>
                    <a:p>
                      <a:r>
                        <a:rPr sz="900">
                          <a:solidFill>
                            <a:srgbClr val="16192A"/>
                          </a:solidFill>
                          <a:latin typeface="Calibri"/>
                        </a:rPr>
                        <a:t>Bell Charlotte</a:t>
                      </a:r>
                    </a:p>
                  </a:txBody>
                  <a:tcPr>
                    <a:solidFill>
                      <a:srgbClr val="FFFFFF"/>
                    </a:solidFill>
                  </a:tcPr>
                </a:tc>
                <a:tc>
                  <a:txBody>
                    <a:bodyPr/>
                    <a:lstStyle/>
                    <a:p>
                      <a:r>
                        <a:rPr sz="900">
                          <a:solidFill>
                            <a:srgbClr val="16192A"/>
                          </a:solidFill>
                          <a:latin typeface="Calibri"/>
                        </a:rPr>
                        <a:t>1.2 mi</a:t>
                      </a:r>
                    </a:p>
                  </a:txBody>
                  <a:tcPr>
                    <a:solidFill>
                      <a:srgbClr val="FFFFFF"/>
                    </a:solidFill>
                  </a:tcPr>
                </a:tc>
                <a:tc>
                  <a:txBody>
                    <a:bodyPr/>
                    <a:lstStyle/>
                    <a:p>
                      <a:r>
                        <a:rPr sz="900">
                          <a:solidFill>
                            <a:srgbClr val="16192A"/>
                          </a:solidFill>
                          <a:latin typeface="Calibri"/>
                        </a:rPr>
                        <a:t>2020</a:t>
                      </a:r>
                    </a:p>
                  </a:txBody>
                  <a:tcPr>
                    <a:solidFill>
                      <a:srgbClr val="FFFFFF"/>
                    </a:solidFill>
                  </a:tcPr>
                </a:tc>
                <a:tc>
                  <a:txBody>
                    <a:bodyPr/>
                    <a:lstStyle/>
                    <a:p>
                      <a:r>
                        <a:rPr sz="900">
                          <a:solidFill>
                            <a:srgbClr val="16192A"/>
                          </a:solidFill>
                          <a:latin typeface="Calibri"/>
                        </a:rPr>
                        <a:t>276 units</a:t>
                      </a:r>
                    </a:p>
                  </a:txBody>
                  <a:tcPr>
                    <a:solidFill>
                      <a:srgbClr val="FFFFFF"/>
                    </a:solidFill>
                  </a:tcPr>
                </a:tc>
                <a:tc>
                  <a:txBody>
                    <a:bodyPr/>
                    <a:lstStyle/>
                    <a:p>
                      <a:r>
                        <a:rPr sz="900">
                          <a:solidFill>
                            <a:srgbClr val="16192A"/>
                          </a:solidFill>
                          <a:latin typeface="Calibri"/>
                        </a:rPr>
                        <a:t>94%</a:t>
                      </a:r>
                    </a:p>
                  </a:txBody>
                  <a:tcPr>
                    <a:solidFill>
                      <a:srgbClr val="FFFFFF"/>
                    </a:solidFill>
                  </a:tcPr>
                </a:tc>
                <a:tc>
                  <a:txBody>
                    <a:bodyPr/>
                    <a:lstStyle/>
                    <a:p>
                      <a:r>
                        <a:rPr sz="900">
                          <a:solidFill>
                            <a:srgbClr val="16192A"/>
                          </a:solidFill>
                          <a:latin typeface="Calibri"/>
                        </a:rPr>
                        <a:t>$1,790</a:t>
                      </a:r>
                    </a:p>
                  </a:txBody>
                  <a:tcPr>
                    <a:solidFill>
                      <a:srgbClr val="FFFFFF"/>
                    </a:solidFill>
                  </a:tcPr>
                </a:tc>
                <a:tc>
                  <a:txBody>
                    <a:bodyPr/>
                    <a:lstStyle/>
                    <a:p>
                      <a:r>
                        <a:rPr sz="900">
                          <a:solidFill>
                            <a:srgbClr val="16192A"/>
                          </a:solidFill>
                          <a:latin typeface="Calibri"/>
                        </a:rPr>
                        <a:t>$2.05</a:t>
                      </a:r>
                    </a:p>
                  </a:txBody>
                  <a:tcPr>
                    <a:solidFill>
                      <a:srgbClr val="FFFFFF"/>
                    </a:solidFill>
                  </a:tcPr>
                </a:tc>
                <a:tc>
                  <a:txBody>
                    <a:bodyPr/>
                    <a:lstStyle/>
                    <a:p>
                      <a:r>
                        <a:rPr sz="900">
                          <a:solidFill>
                            <a:srgbClr val="16192A"/>
                          </a:solidFill>
                          <a:latin typeface="Calibri"/>
                        </a:rPr>
                        <a:t>Class A</a:t>
                      </a:r>
                    </a:p>
                  </a:txBody>
                  <a:tcPr>
                    <a:solidFill>
                      <a:srgbClr val="FFFFFF"/>
                    </a:solidFill>
                  </a:tcPr>
                </a:tc>
              </a:tr>
              <a:tr h="762000">
                <a:tc>
                  <a:txBody>
                    <a:bodyPr/>
                    <a:lstStyle/>
                    <a:p>
                      <a:r>
                        <a:rPr sz="900">
                          <a:solidFill>
                            <a:srgbClr val="16192A"/>
                          </a:solidFill>
                          <a:latin typeface="Calibri"/>
                        </a:rPr>
                        <a:t>Latham Pointe</a:t>
                      </a:r>
                    </a:p>
                  </a:txBody>
                  <a:tcPr>
                    <a:solidFill>
                      <a:srgbClr val="FFFFFF"/>
                    </a:solidFill>
                  </a:tcPr>
                </a:tc>
                <a:tc>
                  <a:txBody>
                    <a:bodyPr/>
                    <a:lstStyle/>
                    <a:p>
                      <a:r>
                        <a:rPr sz="900">
                          <a:solidFill>
                            <a:srgbClr val="16192A"/>
                          </a:solidFill>
                          <a:latin typeface="Calibri"/>
                        </a:rPr>
                        <a:t>1.5 mi</a:t>
                      </a:r>
                    </a:p>
                  </a:txBody>
                  <a:tcPr>
                    <a:solidFill>
                      <a:srgbClr val="FFFFFF"/>
                    </a:solidFill>
                  </a:tcPr>
                </a:tc>
                <a:tc>
                  <a:txBody>
                    <a:bodyPr/>
                    <a:lstStyle/>
                    <a:p>
                      <a:r>
                        <a:rPr sz="900">
                          <a:solidFill>
                            <a:srgbClr val="16192A"/>
                          </a:solidFill>
                          <a:latin typeface="Calibri"/>
                        </a:rPr>
                        <a:t>2019</a:t>
                      </a:r>
                    </a:p>
                  </a:txBody>
                  <a:tcPr>
                    <a:solidFill>
                      <a:srgbClr val="FFFFFF"/>
                    </a:solidFill>
                  </a:tcPr>
                </a:tc>
                <a:tc>
                  <a:txBody>
                    <a:bodyPr/>
                    <a:lstStyle/>
                    <a:p>
                      <a:r>
                        <a:rPr sz="900">
                          <a:solidFill>
                            <a:srgbClr val="16192A"/>
                          </a:solidFill>
                          <a:latin typeface="Calibri"/>
                        </a:rPr>
                        <a:t>180 units</a:t>
                      </a:r>
                    </a:p>
                  </a:txBody>
                  <a:tcPr>
                    <a:solidFill>
                      <a:srgbClr val="FFFFFF"/>
                    </a:solidFill>
                  </a:tcPr>
                </a:tc>
                <a:tc>
                  <a:txBody>
                    <a:bodyPr/>
                    <a:lstStyle/>
                    <a:p>
                      <a:r>
                        <a:rPr sz="900">
                          <a:solidFill>
                            <a:srgbClr val="16192A"/>
                          </a:solidFill>
                          <a:latin typeface="Calibri"/>
                        </a:rPr>
                        <a:t>96%</a:t>
                      </a:r>
                    </a:p>
                  </a:txBody>
                  <a:tcPr>
                    <a:solidFill>
                      <a:srgbClr val="FFFFFF"/>
                    </a:solidFill>
                  </a:tcPr>
                </a:tc>
                <a:tc>
                  <a:txBody>
                    <a:bodyPr/>
                    <a:lstStyle/>
                    <a:p>
                      <a:r>
                        <a:rPr sz="900">
                          <a:solidFill>
                            <a:srgbClr val="16192A"/>
                          </a:solidFill>
                          <a:latin typeface="Calibri"/>
                        </a:rPr>
                        <a:t>$1,850</a:t>
                      </a:r>
                    </a:p>
                  </a:txBody>
                  <a:tcPr>
                    <a:solidFill>
                      <a:srgbClr val="FFFFFF"/>
                    </a:solidFill>
                  </a:tcPr>
                </a:tc>
                <a:tc>
                  <a:txBody>
                    <a:bodyPr/>
                    <a:lstStyle/>
                    <a:p>
                      <a:r>
                        <a:rPr sz="900">
                          <a:solidFill>
                            <a:srgbClr val="16192A"/>
                          </a:solidFill>
                          <a:latin typeface="Calibri"/>
                        </a:rPr>
                        <a:t>$2.07</a:t>
                      </a:r>
                    </a:p>
                  </a:txBody>
                  <a:tcPr>
                    <a:solidFill>
                      <a:srgbClr val="FFFFFF"/>
                    </a:solidFill>
                  </a:tcPr>
                </a:tc>
                <a:tc>
                  <a:txBody>
                    <a:bodyPr/>
                    <a:lstStyle/>
                    <a:p>
                      <a:r>
                        <a:rPr sz="900">
                          <a:solidFill>
                            <a:srgbClr val="16192A"/>
                          </a:solidFill>
                          <a:latin typeface="Calibri"/>
                        </a:rPr>
                        <a:t>Comparable (sponsor's prior)</a:t>
                      </a:r>
                    </a:p>
                  </a:txBody>
                  <a:tcPr>
                    <a:solidFill>
                      <a:srgbClr val="FFFFFF"/>
                    </a:solidFill>
                  </a:tcPr>
                </a:tc>
              </a:tr>
              <a:tr h="762000">
                <a:tc>
                  <a:txBody>
                    <a:bodyPr/>
                    <a:lstStyle/>
                    <a:p>
                      <a:r>
                        <a:rPr sz="900">
                          <a:solidFill>
                            <a:srgbClr val="16192A"/>
                          </a:solidFill>
                          <a:latin typeface="Calibri"/>
                        </a:rPr>
                        <a:t>The Vivian</a:t>
                      </a:r>
                    </a:p>
                  </a:txBody>
                  <a:tcPr>
                    <a:solidFill>
                      <a:srgbClr val="FFFFFF"/>
                    </a:solidFill>
                  </a:tcPr>
                </a:tc>
                <a:tc>
                  <a:txBody>
                    <a:bodyPr/>
                    <a:lstStyle/>
                    <a:p>
                      <a:r>
                        <a:rPr sz="900">
                          <a:solidFill>
                            <a:srgbClr val="16192A"/>
                          </a:solidFill>
                          <a:latin typeface="Calibri"/>
                        </a:rPr>
                        <a:t>1.8 mi</a:t>
                      </a:r>
                    </a:p>
                  </a:txBody>
                  <a:tcPr>
                    <a:solidFill>
                      <a:srgbClr val="FFFFFF"/>
                    </a:solidFill>
                  </a:tcPr>
                </a:tc>
                <a:tc>
                  <a:txBody>
                    <a:bodyPr/>
                    <a:lstStyle/>
                    <a:p>
                      <a:r>
                        <a:rPr sz="900">
                          <a:solidFill>
                            <a:srgbClr val="16192A"/>
                          </a:solidFill>
                          <a:latin typeface="Calibri"/>
                        </a:rPr>
                        <a:t>2022</a:t>
                      </a:r>
                    </a:p>
                  </a:txBody>
                  <a:tcPr>
                    <a:solidFill>
                      <a:srgbClr val="FFFFFF"/>
                    </a:solidFill>
                  </a:tcPr>
                </a:tc>
                <a:tc>
                  <a:txBody>
                    <a:bodyPr/>
                    <a:lstStyle/>
                    <a:p>
                      <a:r>
                        <a:rPr sz="900">
                          <a:solidFill>
                            <a:srgbClr val="16192A"/>
                          </a:solidFill>
                          <a:latin typeface="Calibri"/>
                        </a:rPr>
                        <a:t>240 units</a:t>
                      </a:r>
                    </a:p>
                  </a:txBody>
                  <a:tcPr>
                    <a:solidFill>
                      <a:srgbClr val="FFFFFF"/>
                    </a:solidFill>
                  </a:tcPr>
                </a:tc>
                <a:tc>
                  <a:txBody>
                    <a:bodyPr/>
                    <a:lstStyle/>
                    <a:p>
                      <a:r>
                        <a:rPr sz="900">
                          <a:solidFill>
                            <a:srgbClr val="16192A"/>
                          </a:solidFill>
                          <a:latin typeface="Calibri"/>
                        </a:rPr>
                        <a:t>93%</a:t>
                      </a:r>
                    </a:p>
                  </a:txBody>
                  <a:tcPr>
                    <a:solidFill>
                      <a:srgbClr val="FFFFFF"/>
                    </a:solidFill>
                  </a:tcPr>
                </a:tc>
                <a:tc>
                  <a:txBody>
                    <a:bodyPr/>
                    <a:lstStyle/>
                    <a:p>
                      <a:r>
                        <a:rPr sz="900">
                          <a:solidFill>
                            <a:srgbClr val="16192A"/>
                          </a:solidFill>
                          <a:latin typeface="Calibri"/>
                        </a:rPr>
                        <a:t>$1,975</a:t>
                      </a:r>
                    </a:p>
                  </a:txBody>
                  <a:tcPr>
                    <a:solidFill>
                      <a:srgbClr val="FFFFFF"/>
                    </a:solidFill>
                  </a:tcPr>
                </a:tc>
                <a:tc>
                  <a:txBody>
                    <a:bodyPr/>
                    <a:lstStyle/>
                    <a:p>
                      <a:r>
                        <a:rPr sz="900">
                          <a:solidFill>
                            <a:srgbClr val="16192A"/>
                          </a:solidFill>
                          <a:latin typeface="Calibri"/>
                        </a:rPr>
                        <a:t>$2.21</a:t>
                      </a:r>
                    </a:p>
                  </a:txBody>
                  <a:tcPr>
                    <a:solidFill>
                      <a:srgbClr val="FFFFFF"/>
                    </a:solidFill>
                  </a:tcPr>
                </a:tc>
                <a:tc>
                  <a:txBody>
                    <a:bodyPr/>
                    <a:lstStyle/>
                    <a:p>
                      <a:r>
                        <a:rPr sz="900">
                          <a:solidFill>
                            <a:srgbClr val="16192A"/>
                          </a:solidFill>
                          <a:latin typeface="Calibri"/>
                        </a:rPr>
                        <a:t>Newer Class A</a:t>
                      </a:r>
                    </a:p>
                  </a:txBody>
                  <a:tcPr>
                    <a:solidFill>
                      <a:srgbClr val="FFFFFF"/>
                    </a:solidFill>
                  </a:tcPr>
                </a:tc>
              </a:tr>
              <a:tr h="762000">
                <a:tc>
                  <a:txBody>
                    <a:bodyPr/>
                    <a:lstStyle/>
                    <a:p>
                      <a:r>
                        <a:rPr sz="900">
                          <a:solidFill>
                            <a:srgbClr val="16192A"/>
                          </a:solidFill>
                          <a:latin typeface="Calibri"/>
                        </a:rPr>
                        <a:t>Carolina Pines</a:t>
                      </a:r>
                    </a:p>
                  </a:txBody>
                  <a:tcPr>
                    <a:solidFill>
                      <a:srgbClr val="FFFFFF"/>
                    </a:solidFill>
                  </a:tcPr>
                </a:tc>
                <a:tc>
                  <a:txBody>
                    <a:bodyPr/>
                    <a:lstStyle/>
                    <a:p>
                      <a:r>
                        <a:rPr sz="900">
                          <a:solidFill>
                            <a:srgbClr val="16192A"/>
                          </a:solidFill>
                          <a:latin typeface="Calibri"/>
                        </a:rPr>
                        <a:t>0.6 mi</a:t>
                      </a:r>
                    </a:p>
                  </a:txBody>
                  <a:tcPr>
                    <a:solidFill>
                      <a:srgbClr val="FFFFFF"/>
                    </a:solidFill>
                  </a:tcPr>
                </a:tc>
                <a:tc>
                  <a:txBody>
                    <a:bodyPr/>
                    <a:lstStyle/>
                    <a:p>
                      <a:r>
                        <a:rPr sz="900">
                          <a:solidFill>
                            <a:srgbClr val="16192A"/>
                          </a:solidFill>
                          <a:latin typeface="Calibri"/>
                        </a:rPr>
                        <a:t>2018</a:t>
                      </a:r>
                    </a:p>
                  </a:txBody>
                  <a:tcPr>
                    <a:solidFill>
                      <a:srgbClr val="FFFFFF"/>
                    </a:solidFill>
                  </a:tcPr>
                </a:tc>
                <a:tc>
                  <a:txBody>
                    <a:bodyPr/>
                    <a:lstStyle/>
                    <a:p>
                      <a:r>
                        <a:rPr sz="900">
                          <a:solidFill>
                            <a:srgbClr val="16192A"/>
                          </a:solidFill>
                          <a:latin typeface="Calibri"/>
                        </a:rPr>
                        <a:t>168 units</a:t>
                      </a:r>
                    </a:p>
                  </a:txBody>
                  <a:tcPr>
                    <a:solidFill>
                      <a:srgbClr val="FFFFFF"/>
                    </a:solidFill>
                  </a:tcPr>
                </a:tc>
                <a:tc>
                  <a:txBody>
                    <a:bodyPr/>
                    <a:lstStyle/>
                    <a:p>
                      <a:r>
                        <a:rPr sz="900">
                          <a:solidFill>
                            <a:srgbClr val="16192A"/>
                          </a:solidFill>
                          <a:latin typeface="Calibri"/>
                        </a:rPr>
                        <a:t>97%</a:t>
                      </a:r>
                    </a:p>
                  </a:txBody>
                  <a:tcPr>
                    <a:solidFill>
                      <a:srgbClr val="FFFFFF"/>
                    </a:solidFill>
                  </a:tcPr>
                </a:tc>
                <a:tc>
                  <a:txBody>
                    <a:bodyPr/>
                    <a:lstStyle/>
                    <a:p>
                      <a:r>
                        <a:rPr sz="900">
                          <a:solidFill>
                            <a:srgbClr val="16192A"/>
                          </a:solidFill>
                          <a:latin typeface="Calibri"/>
                        </a:rPr>
                        <a:t>$1,720</a:t>
                      </a:r>
                    </a:p>
                  </a:txBody>
                  <a:tcPr>
                    <a:solidFill>
                      <a:srgbClr val="FFFFFF"/>
                    </a:solidFill>
                  </a:tcPr>
                </a:tc>
                <a:tc>
                  <a:txBody>
                    <a:bodyPr/>
                    <a:lstStyle/>
                    <a:p>
                      <a:r>
                        <a:rPr sz="900">
                          <a:solidFill>
                            <a:srgbClr val="16192A"/>
                          </a:solidFill>
                          <a:latin typeface="Calibri"/>
                        </a:rPr>
                        <a:t>$1.98</a:t>
                      </a:r>
                    </a:p>
                  </a:txBody>
                  <a:tcPr>
                    <a:solidFill>
                      <a:srgbClr val="FFFFFF"/>
                    </a:solidFill>
                  </a:tcPr>
                </a:tc>
                <a:tc>
                  <a:txBody>
                    <a:bodyPr/>
                    <a:lstStyle/>
                    <a:p>
                      <a:r>
                        <a:rPr sz="900">
                          <a:solidFill>
                            <a:srgbClr val="16192A"/>
                          </a:solidFill>
                          <a:latin typeface="Calibri"/>
                        </a:rPr>
                        <a:t>Slightly older comp</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14 / 22</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Sales Comps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Recent transactions</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743200"/>
                <a:gridCol w="1371600"/>
                <a:gridCol w="2286000"/>
                <a:gridCol w="1828800"/>
                <a:gridCol w="1371600"/>
                <a:gridCol w="1828800"/>
              </a:tblGrid>
              <a:tr h="914400">
                <a:tc>
                  <a:txBody>
                    <a:bodyPr/>
                    <a:lstStyle/>
                    <a:p>
                      <a:r>
                        <a:rPr sz="900" b="1">
                          <a:solidFill>
                            <a:srgbClr val="FAF6EE"/>
                          </a:solidFill>
                          <a:latin typeface="Calibri"/>
                        </a:rPr>
                        <a:t>Property</a:t>
                      </a:r>
                    </a:p>
                  </a:txBody>
                  <a:tcPr>
                    <a:solidFill>
                      <a:srgbClr val="0B1A33"/>
                    </a:solidFill>
                  </a:tcPr>
                </a:tc>
                <a:tc>
                  <a:txBody>
                    <a:bodyPr/>
                    <a:lstStyle/>
                    <a:p>
                      <a:r>
                        <a:rPr sz="900" b="1">
                          <a:solidFill>
                            <a:srgbClr val="FAF6EE"/>
                          </a:solidFill>
                          <a:latin typeface="Calibri"/>
                        </a:rPr>
                        <a:t>Sale date</a:t>
                      </a:r>
                    </a:p>
                  </a:txBody>
                  <a:tcPr>
                    <a:solidFill>
                      <a:srgbClr val="0B1A33"/>
                    </a:solidFill>
                  </a:tcPr>
                </a:tc>
                <a:tc>
                  <a:txBody>
                    <a:bodyPr/>
                    <a:lstStyle/>
                    <a:p>
                      <a:r>
                        <a:rPr sz="900" b="1">
                          <a:solidFill>
                            <a:srgbClr val="FAF6EE"/>
                          </a:solidFill>
                          <a:latin typeface="Calibri"/>
                        </a:rPr>
                        <a:t>Price</a:t>
                      </a:r>
                    </a:p>
                  </a:txBody>
                  <a:tcPr>
                    <a:solidFill>
                      <a:srgbClr val="0B1A33"/>
                    </a:solidFill>
                  </a:tcPr>
                </a:tc>
                <a:tc>
                  <a:txBody>
                    <a:bodyPr/>
                    <a:lstStyle/>
                    <a:p>
                      <a:r>
                        <a:rPr sz="900" b="1">
                          <a:solidFill>
                            <a:srgbClr val="FAF6EE"/>
                          </a:solidFill>
                          <a:latin typeface="Calibri"/>
                        </a:rPr>
                        <a:t>$/unit</a:t>
                      </a:r>
                    </a:p>
                  </a:txBody>
                  <a:tcPr>
                    <a:solidFill>
                      <a:srgbClr val="0B1A33"/>
                    </a:solidFill>
                  </a:tcPr>
                </a:tc>
                <a:tc>
                  <a:txBody>
                    <a:bodyPr/>
                    <a:lstStyle/>
                    <a:p>
                      <a:r>
                        <a:rPr sz="900" b="1">
                          <a:solidFill>
                            <a:srgbClr val="FAF6EE"/>
                          </a:solidFill>
                          <a:latin typeface="Calibri"/>
                        </a:rPr>
                        <a:t>Cap rate</a:t>
                      </a:r>
                    </a:p>
                  </a:txBody>
                  <a:tcPr>
                    <a:solidFill>
                      <a:srgbClr val="0B1A33"/>
                    </a:solidFill>
                  </a:tcPr>
                </a:tc>
                <a:tc>
                  <a:txBody>
                    <a:bodyPr/>
                    <a:lstStyle/>
                    <a:p>
                      <a:r>
                        <a:rPr sz="900" b="1">
                          <a:solidFill>
                            <a:srgbClr val="FAF6EE"/>
                          </a:solidFill>
                          <a:latin typeface="Calibri"/>
                        </a:rPr>
                        <a:t>Buyer</a:t>
                      </a:r>
                    </a:p>
                  </a:txBody>
                  <a:tcPr>
                    <a:solidFill>
                      <a:srgbClr val="0B1A33"/>
                    </a:solidFill>
                  </a:tcPr>
                </a:tc>
              </a:tr>
              <a:tr h="914400">
                <a:tc>
                  <a:txBody>
                    <a:bodyPr/>
                    <a:lstStyle/>
                    <a:p>
                      <a:r>
                        <a:rPr sz="900">
                          <a:solidFill>
                            <a:srgbClr val="16192A"/>
                          </a:solidFill>
                          <a:latin typeface="Calibri"/>
                        </a:rPr>
                        <a:t>Camden Charlotte</a:t>
                      </a:r>
                    </a:p>
                  </a:txBody>
                  <a:tcPr>
                    <a:solidFill>
                      <a:srgbClr val="FFFFFF"/>
                    </a:solidFill>
                  </a:tcPr>
                </a:tc>
                <a:tc>
                  <a:txBody>
                    <a:bodyPr/>
                    <a:lstStyle/>
                    <a:p>
                      <a:r>
                        <a:rPr sz="900">
                          <a:solidFill>
                            <a:srgbClr val="16192A"/>
                          </a:solidFill>
                          <a:latin typeface="Calibri"/>
                        </a:rPr>
                        <a:t>2024-Q2</a:t>
                      </a:r>
                    </a:p>
                  </a:txBody>
                  <a:tcPr>
                    <a:solidFill>
                      <a:srgbClr val="FFFFFF"/>
                    </a:solidFill>
                  </a:tcPr>
                </a:tc>
                <a:tc>
                  <a:txBody>
                    <a:bodyPr/>
                    <a:lstStyle/>
                    <a:p>
                      <a:r>
                        <a:rPr sz="900">
                          <a:solidFill>
                            <a:srgbClr val="16192A"/>
                          </a:solidFill>
                          <a:latin typeface="Calibri"/>
                        </a:rPr>
                        <a:t>$78,500,000</a:t>
                      </a:r>
                    </a:p>
                  </a:txBody>
                  <a:tcPr>
                    <a:solidFill>
                      <a:srgbClr val="FFFFFF"/>
                    </a:solidFill>
                  </a:tcPr>
                </a:tc>
                <a:tc>
                  <a:txBody>
                    <a:bodyPr/>
                    <a:lstStyle/>
                    <a:p>
                      <a:r>
                        <a:rPr sz="900">
                          <a:solidFill>
                            <a:srgbClr val="16192A"/>
                          </a:solidFill>
                          <a:latin typeface="Calibri"/>
                        </a:rPr>
                        <a:t>$245,313/unit</a:t>
                      </a:r>
                    </a:p>
                  </a:txBody>
                  <a:tcPr>
                    <a:solidFill>
                      <a:srgbClr val="FFFFFF"/>
                    </a:solidFill>
                  </a:tcPr>
                </a:tc>
                <a:tc>
                  <a:txBody>
                    <a:bodyPr/>
                    <a:lstStyle/>
                    <a:p>
                      <a:r>
                        <a:rPr sz="900">
                          <a:solidFill>
                            <a:srgbClr val="16192A"/>
                          </a:solidFill>
                          <a:latin typeface="Calibri"/>
                        </a:rPr>
                        <a:t>5.0%</a:t>
                      </a:r>
                    </a:p>
                  </a:txBody>
                  <a:tcPr>
                    <a:solidFill>
                      <a:srgbClr val="FFFFFF"/>
                    </a:solidFill>
                  </a:tcPr>
                </a:tc>
                <a:tc>
                  <a:txBody>
                    <a:bodyPr/>
                    <a:lstStyle/>
                    <a:p>
                      <a:r>
                        <a:rPr sz="900">
                          <a:solidFill>
                            <a:srgbClr val="16192A"/>
                          </a:solidFill>
                          <a:latin typeface="Calibri"/>
                        </a:rPr>
                        <a:t>Institutional</a:t>
                      </a:r>
                    </a:p>
                  </a:txBody>
                  <a:tcPr>
                    <a:solidFill>
                      <a:srgbClr val="FFFFFF"/>
                    </a:solidFill>
                  </a:tcPr>
                </a:tc>
              </a:tr>
              <a:tr h="914400">
                <a:tc>
                  <a:txBody>
                    <a:bodyPr/>
                    <a:lstStyle/>
                    <a:p>
                      <a:r>
                        <a:rPr sz="900">
                          <a:solidFill>
                            <a:srgbClr val="16192A"/>
                          </a:solidFill>
                          <a:latin typeface="Calibri"/>
                        </a:rPr>
                        <a:t>Bell Charlotte</a:t>
                      </a:r>
                    </a:p>
                  </a:txBody>
                  <a:tcPr>
                    <a:solidFill>
                      <a:srgbClr val="FFFFFF"/>
                    </a:solidFill>
                  </a:tcPr>
                </a:tc>
                <a:tc>
                  <a:txBody>
                    <a:bodyPr/>
                    <a:lstStyle/>
                    <a:p>
                      <a:r>
                        <a:rPr sz="900">
                          <a:solidFill>
                            <a:srgbClr val="16192A"/>
                          </a:solidFill>
                          <a:latin typeface="Calibri"/>
                        </a:rPr>
                        <a:t>2023-Q4</a:t>
                      </a:r>
                    </a:p>
                  </a:txBody>
                  <a:tcPr>
                    <a:solidFill>
                      <a:srgbClr val="FFFFFF"/>
                    </a:solidFill>
                  </a:tcPr>
                </a:tc>
                <a:tc>
                  <a:txBody>
                    <a:bodyPr/>
                    <a:lstStyle/>
                    <a:p>
                      <a:r>
                        <a:rPr sz="900">
                          <a:solidFill>
                            <a:srgbClr val="16192A"/>
                          </a:solidFill>
                          <a:latin typeface="Calibri"/>
                        </a:rPr>
                        <a:t>$66,000,000</a:t>
                      </a:r>
                    </a:p>
                  </a:txBody>
                  <a:tcPr>
                    <a:solidFill>
                      <a:srgbClr val="FFFFFF"/>
                    </a:solidFill>
                  </a:tcPr>
                </a:tc>
                <a:tc>
                  <a:txBody>
                    <a:bodyPr/>
                    <a:lstStyle/>
                    <a:p>
                      <a:r>
                        <a:rPr sz="900">
                          <a:solidFill>
                            <a:srgbClr val="16192A"/>
                          </a:solidFill>
                          <a:latin typeface="Calibri"/>
                        </a:rPr>
                        <a:t>$239,130/unit</a:t>
                      </a:r>
                    </a:p>
                  </a:txBody>
                  <a:tcPr>
                    <a:solidFill>
                      <a:srgbClr val="FFFFFF"/>
                    </a:solidFill>
                  </a:tcPr>
                </a:tc>
                <a:tc>
                  <a:txBody>
                    <a:bodyPr/>
                    <a:lstStyle/>
                    <a:p>
                      <a:r>
                        <a:rPr sz="900">
                          <a:solidFill>
                            <a:srgbClr val="16192A"/>
                          </a:solidFill>
                          <a:latin typeface="Calibri"/>
                        </a:rPr>
                        <a:t>5.25%</a:t>
                      </a:r>
                    </a:p>
                  </a:txBody>
                  <a:tcPr>
                    <a:solidFill>
                      <a:srgbClr val="FFFFFF"/>
                    </a:solidFill>
                  </a:tcPr>
                </a:tc>
                <a:tc>
                  <a:txBody>
                    <a:bodyPr/>
                    <a:lstStyle/>
                    <a:p>
                      <a:r>
                        <a:rPr sz="900">
                          <a:solidFill>
                            <a:srgbClr val="16192A"/>
                          </a:solidFill>
                          <a:latin typeface="Calibri"/>
                        </a:rPr>
                        <a:t>REIT buyer</a:t>
                      </a:r>
                    </a:p>
                  </a:txBody>
                  <a:tcPr>
                    <a:solidFill>
                      <a:srgbClr val="FFFFFF"/>
                    </a:solidFill>
                  </a:tcPr>
                </a:tc>
              </a:tr>
              <a:tr h="914400">
                <a:tc>
                  <a:txBody>
                    <a:bodyPr/>
                    <a:lstStyle/>
                    <a:p>
                      <a:r>
                        <a:rPr sz="900">
                          <a:solidFill>
                            <a:srgbClr val="16192A"/>
                          </a:solidFill>
                          <a:latin typeface="Calibri"/>
                        </a:rPr>
                        <a:t>Latham Pointe</a:t>
                      </a:r>
                    </a:p>
                  </a:txBody>
                  <a:tcPr>
                    <a:solidFill>
                      <a:srgbClr val="FFFFFF"/>
                    </a:solidFill>
                  </a:tcPr>
                </a:tc>
                <a:tc>
                  <a:txBody>
                    <a:bodyPr/>
                    <a:lstStyle/>
                    <a:p>
                      <a:r>
                        <a:rPr sz="900">
                          <a:solidFill>
                            <a:srgbClr val="16192A"/>
                          </a:solidFill>
                          <a:latin typeface="Calibri"/>
                        </a:rPr>
                        <a:t>2024-Q1</a:t>
                      </a:r>
                    </a:p>
                  </a:txBody>
                  <a:tcPr>
                    <a:solidFill>
                      <a:srgbClr val="FFFFFF"/>
                    </a:solidFill>
                  </a:tcPr>
                </a:tc>
                <a:tc>
                  <a:txBody>
                    <a:bodyPr/>
                    <a:lstStyle/>
                    <a:p>
                      <a:r>
                        <a:rPr sz="900">
                          <a:solidFill>
                            <a:srgbClr val="16192A"/>
                          </a:solidFill>
                          <a:latin typeface="Calibri"/>
                        </a:rPr>
                        <a:t>$42,000,000</a:t>
                      </a:r>
                    </a:p>
                  </a:txBody>
                  <a:tcPr>
                    <a:solidFill>
                      <a:srgbClr val="FFFFFF"/>
                    </a:solidFill>
                  </a:tcPr>
                </a:tc>
                <a:tc>
                  <a:txBody>
                    <a:bodyPr/>
                    <a:lstStyle/>
                    <a:p>
                      <a:r>
                        <a:rPr sz="900">
                          <a:solidFill>
                            <a:srgbClr val="16192A"/>
                          </a:solidFill>
                          <a:latin typeface="Calibri"/>
                        </a:rPr>
                        <a:t>$233,333/unit</a:t>
                      </a:r>
                    </a:p>
                  </a:txBody>
                  <a:tcPr>
                    <a:solidFill>
                      <a:srgbClr val="FFFFFF"/>
                    </a:solidFill>
                  </a:tcPr>
                </a:tc>
                <a:tc>
                  <a:txBody>
                    <a:bodyPr/>
                    <a:lstStyle/>
                    <a:p>
                      <a:r>
                        <a:rPr sz="900">
                          <a:solidFill>
                            <a:srgbClr val="16192A"/>
                          </a:solidFill>
                          <a:latin typeface="Calibri"/>
                        </a:rPr>
                        <a:t>5.25%</a:t>
                      </a:r>
                    </a:p>
                  </a:txBody>
                  <a:tcPr>
                    <a:solidFill>
                      <a:srgbClr val="FFFFFF"/>
                    </a:solidFill>
                  </a:tcPr>
                </a:tc>
                <a:tc>
                  <a:txBody>
                    <a:bodyPr/>
                    <a:lstStyle/>
                    <a:p>
                      <a:r>
                        <a:rPr sz="900">
                          <a:solidFill>
                            <a:srgbClr val="16192A"/>
                          </a:solidFill>
                          <a:latin typeface="Calibri"/>
                        </a:rPr>
                        <a:t>Family office</a:t>
                      </a:r>
                    </a:p>
                  </a:txBody>
                  <a:tcPr>
                    <a:solidFill>
                      <a:srgbClr val="FFFFFF"/>
                    </a:solidFill>
                  </a:tcPr>
                </a:tc>
              </a:tr>
              <a:tr h="914400">
                <a:tc>
                  <a:txBody>
                    <a:bodyPr/>
                    <a:lstStyle/>
                    <a:p>
                      <a:r>
                        <a:rPr sz="900">
                          <a:solidFill>
                            <a:srgbClr val="16192A"/>
                          </a:solidFill>
                          <a:latin typeface="Calibri"/>
                        </a:rPr>
                        <a:t>The Vivian</a:t>
                      </a:r>
                    </a:p>
                  </a:txBody>
                  <a:tcPr>
                    <a:solidFill>
                      <a:srgbClr val="FFFFFF"/>
                    </a:solidFill>
                  </a:tcPr>
                </a:tc>
                <a:tc>
                  <a:txBody>
                    <a:bodyPr/>
                    <a:lstStyle/>
                    <a:p>
                      <a:r>
                        <a:rPr sz="900">
                          <a:solidFill>
                            <a:srgbClr val="16192A"/>
                          </a:solidFill>
                          <a:latin typeface="Calibri"/>
                        </a:rPr>
                        <a:t>2025-Q1</a:t>
                      </a:r>
                    </a:p>
                  </a:txBody>
                  <a:tcPr>
                    <a:solidFill>
                      <a:srgbClr val="FFFFFF"/>
                    </a:solidFill>
                  </a:tcPr>
                </a:tc>
                <a:tc>
                  <a:txBody>
                    <a:bodyPr/>
                    <a:lstStyle/>
                    <a:p>
                      <a:r>
                        <a:rPr sz="900">
                          <a:solidFill>
                            <a:srgbClr val="16192A"/>
                          </a:solidFill>
                          <a:latin typeface="Calibri"/>
                        </a:rPr>
                        <a:t>$58,000,000</a:t>
                      </a:r>
                    </a:p>
                  </a:txBody>
                  <a:tcPr>
                    <a:solidFill>
                      <a:srgbClr val="FFFFFF"/>
                    </a:solidFill>
                  </a:tcPr>
                </a:tc>
                <a:tc>
                  <a:txBody>
                    <a:bodyPr/>
                    <a:lstStyle/>
                    <a:p>
                      <a:r>
                        <a:rPr sz="900">
                          <a:solidFill>
                            <a:srgbClr val="16192A"/>
                          </a:solidFill>
                          <a:latin typeface="Calibri"/>
                        </a:rPr>
                        <a:t>$241,667/unit</a:t>
                      </a:r>
                    </a:p>
                  </a:txBody>
                  <a:tcPr>
                    <a:solidFill>
                      <a:srgbClr val="FFFFFF"/>
                    </a:solidFill>
                  </a:tcPr>
                </a:tc>
                <a:tc>
                  <a:txBody>
                    <a:bodyPr/>
                    <a:lstStyle/>
                    <a:p>
                      <a:r>
                        <a:rPr sz="900">
                          <a:solidFill>
                            <a:srgbClr val="16192A"/>
                          </a:solidFill>
                          <a:latin typeface="Calibri"/>
                        </a:rPr>
                        <a:t>5.50%</a:t>
                      </a:r>
                    </a:p>
                  </a:txBody>
                  <a:tcPr>
                    <a:solidFill>
                      <a:srgbClr val="FFFFFF"/>
                    </a:solidFill>
                  </a:tcPr>
                </a:tc>
                <a:tc>
                  <a:txBody>
                    <a:bodyPr/>
                    <a:lstStyle/>
                    <a:p>
                      <a:r>
                        <a:rPr sz="900">
                          <a:solidFill>
                            <a:srgbClr val="16192A"/>
                          </a:solidFill>
                          <a:latin typeface="Calibri"/>
                        </a:rPr>
                        <a:t>Institutional</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15 / 22</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Capital Stack</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Senior debt · subordinate capital · equity</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200">
                <a:solidFill>
                  <a:srgbClr val="16192A"/>
                </a:solidFill>
                <a:latin typeface="Cambria"/>
              </a:rPr>
              <a:t>Senior Construction Loan — $42,070,000 (70% LTC)</a:t>
            </a:r>
          </a:p>
          <a:p>
            <a:r>
              <a:rPr sz="1200">
                <a:solidFill>
                  <a:srgbClr val="16192A"/>
                </a:solidFill>
                <a:latin typeface="Cambria"/>
              </a:rPr>
              <a:t>    Lender: TBD (this OM is the solicitation)</a:t>
            </a:r>
          </a:p>
          <a:p>
            <a:r>
              <a:rPr sz="1200">
                <a:solidFill>
                  <a:srgbClr val="16192A"/>
                </a:solidFill>
                <a:latin typeface="Cambria"/>
              </a:rPr>
              <a:t>    Rate: SOFR + 275-350 bps (target)</a:t>
            </a:r>
          </a:p>
          <a:p>
            <a:r>
              <a:rPr sz="1200">
                <a:solidFill>
                  <a:srgbClr val="16192A"/>
                </a:solidFill>
                <a:latin typeface="Cambria"/>
              </a:rPr>
              <a:t>    Term: 36mo construction + 24mo miniperm</a:t>
            </a:r>
          </a:p>
          <a:p/>
          <a:p>
            <a:r>
              <a:rPr sz="1200">
                <a:solidFill>
                  <a:srgbClr val="16192A"/>
                </a:solidFill>
                <a:latin typeface="Cambria"/>
              </a:rPr>
              <a:t>C-PACE (Subordinate) — $3,000,000 (5% LTC)</a:t>
            </a:r>
          </a:p>
          <a:p>
            <a:r>
              <a:rPr sz="1200">
                <a:solidFill>
                  <a:srgbClr val="16192A"/>
                </a:solidFill>
                <a:latin typeface="Cambria"/>
              </a:rPr>
              <a:t>    Provider: TBD</a:t>
            </a:r>
          </a:p>
          <a:p>
            <a:r>
              <a:rPr sz="1200">
                <a:solidFill>
                  <a:srgbClr val="16192A"/>
                </a:solidFill>
                <a:latin typeface="Cambria"/>
              </a:rPr>
              <a:t>    20-year amortization · paid through property tax bill</a:t>
            </a:r>
          </a:p>
          <a:p/>
          <a:p>
            <a:r>
              <a:rPr sz="1200">
                <a:solidFill>
                  <a:srgbClr val="16192A"/>
                </a:solidFill>
                <a:latin typeface="Cambria"/>
              </a:rPr>
              <a:t>Sponsor / GP Equity — $5,200,000 (8.7%)</a:t>
            </a:r>
          </a:p>
          <a:p>
            <a:r>
              <a:rPr sz="1200">
                <a:solidFill>
                  <a:srgbClr val="16192A"/>
                </a:solidFill>
                <a:latin typeface="Cambria"/>
              </a:rPr>
              <a:t>    Latham Capital Partners co-invest</a:t>
            </a:r>
          </a:p>
          <a:p/>
          <a:p>
            <a:r>
              <a:rPr sz="1200">
                <a:solidFill>
                  <a:srgbClr val="16192A"/>
                </a:solidFill>
                <a:latin typeface="Cambria"/>
              </a:rPr>
              <a:t>LP Equity — $9,830,000 (16.4%)</a:t>
            </a:r>
          </a:p>
          <a:p>
            <a:r>
              <a:rPr sz="1200">
                <a:solidFill>
                  <a:srgbClr val="16192A"/>
                </a:solidFill>
                <a:latin typeface="Cambria"/>
              </a:rPr>
              <a:t>    LP allocation under negotiation</a:t>
            </a:r>
          </a:p>
          <a:p/>
          <a:p>
            <a:r>
              <a:rPr sz="1200">
                <a:solidFill>
                  <a:srgbClr val="16192A"/>
                </a:solidFill>
                <a:latin typeface="Cambria"/>
              </a:rPr>
              <a:t>TOTAL CAPITALIZATION — $60,100,000 (100%)</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16 / 22</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Construction Plan</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Schedule · contingency · execution</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100">
                <a:solidFill>
                  <a:srgbClr val="16192A"/>
                </a:solidFill>
                <a:latin typeface="Cambria"/>
              </a:rPr>
              <a:t>GMP construction contract executed with Charlotte Builders Group.</a:t>
            </a:r>
          </a:p>
          <a:p/>
          <a:p>
            <a:r>
              <a:rPr sz="1100">
                <a:solidFill>
                  <a:srgbClr val="16192A"/>
                </a:solidFill>
                <a:latin typeface="Cambria"/>
              </a:rPr>
              <a:t>Scope: 240-unit garden multifamily · 248,400 building SF · 4-story wrap · 9.2 acres including amenity / parking / landscaping.</a:t>
            </a:r>
          </a:p>
          <a:p/>
          <a:p>
            <a:r>
              <a:rPr sz="1100">
                <a:solidFill>
                  <a:srgbClr val="16192A"/>
                </a:solidFill>
                <a:latin typeface="Cambria"/>
              </a:rPr>
              <a:t>Hard cost: $42M GMP ($175/SF). Soft costs: $5.4M. FF&amp;E: $800k. Contingency: 5% hard ($2.1M).</a:t>
            </a:r>
          </a:p>
          <a:p/>
          <a:p>
            <a:r>
              <a:rPr sz="1100">
                <a:solidFill>
                  <a:srgbClr val="16192A"/>
                </a:solidFill>
                <a:latin typeface="Cambria"/>
              </a:rPr>
              <a:t>Schedule: 36 months — foundation through CO.</a:t>
            </a:r>
          </a:p>
          <a:p/>
          <a:p>
            <a:r>
              <a:rPr sz="1100">
                <a:solidFill>
                  <a:srgbClr val="16192A"/>
                </a:solidFill>
                <a:latin typeface="Cambria"/>
              </a:rPr>
              <a:t>Key risks and mitigants:</a:t>
            </a:r>
          </a:p>
          <a:p>
            <a:r>
              <a:rPr sz="1100">
                <a:solidFill>
                  <a:srgbClr val="16192A"/>
                </a:solidFill>
                <a:latin typeface="Cambria"/>
              </a:rPr>
              <a:t>  · Cost escalation: GMP contract caps owner's exposure. Sponsor funds any overrun out of contingency or equity.</a:t>
            </a:r>
          </a:p>
          <a:p>
            <a:r>
              <a:rPr sz="1100">
                <a:solidFill>
                  <a:srgbClr val="16192A"/>
                </a:solidFill>
                <a:latin typeface="Cambria"/>
              </a:rPr>
              <a:t>  · Permitting: All permits in hand at closing.</a:t>
            </a:r>
          </a:p>
          <a:p>
            <a:r>
              <a:rPr sz="1100">
                <a:solidFill>
                  <a:srgbClr val="16192A"/>
                </a:solidFill>
                <a:latin typeface="Cambria"/>
              </a:rPr>
              <a:t>  · Labor: Charlotte Builders Group has 18 prior projects with this sponsor.</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17 / 22</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Exit Strategy</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Stabilization → sale</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100">
                <a:solidFill>
                  <a:srgbClr val="16192A"/>
                </a:solidFill>
                <a:latin typeface="Cambria"/>
              </a:rPr>
              <a:t>Primary exit: Sale at Year 5 stabilization to institutional buyer.</a:t>
            </a:r>
          </a:p>
          <a:p>
            <a:r>
              <a:rPr sz="1100">
                <a:solidFill>
                  <a:srgbClr val="16192A"/>
                </a:solidFill>
                <a:latin typeface="Cambria"/>
              </a:rPr>
              <a:t>    Exit NOI: $4,260,000 (trended)</a:t>
            </a:r>
          </a:p>
          <a:p>
            <a:r>
              <a:rPr sz="1100">
                <a:solidFill>
                  <a:srgbClr val="16192A"/>
                </a:solidFill>
                <a:latin typeface="Cambria"/>
              </a:rPr>
              <a:t>    Exit cap: 5.75%</a:t>
            </a:r>
          </a:p>
          <a:p>
            <a:r>
              <a:rPr sz="1100">
                <a:solidFill>
                  <a:srgbClr val="16192A"/>
                </a:solidFill>
                <a:latin typeface="Cambria"/>
              </a:rPr>
              <a:t>    Gross sale price: $74,100,000</a:t>
            </a:r>
          </a:p>
          <a:p>
            <a:r>
              <a:rPr sz="1100">
                <a:solidFill>
                  <a:srgbClr val="16192A"/>
                </a:solidFill>
                <a:latin typeface="Cambria"/>
              </a:rPr>
              <a:t>    Selling costs (2%): $(1,482,000)</a:t>
            </a:r>
          </a:p>
          <a:p>
            <a:r>
              <a:rPr sz="1100">
                <a:solidFill>
                  <a:srgbClr val="16192A"/>
                </a:solidFill>
                <a:latin typeface="Cambria"/>
              </a:rPr>
              <a:t>    Loan payoff: $(42,070,000)</a:t>
            </a:r>
          </a:p>
          <a:p>
            <a:r>
              <a:rPr sz="1100">
                <a:solidFill>
                  <a:srgbClr val="16192A"/>
                </a:solidFill>
                <a:latin typeface="Cambria"/>
              </a:rPr>
              <a:t>    Net proceeds: ~$30,548,000</a:t>
            </a:r>
          </a:p>
          <a:p/>
          <a:p>
            <a:r>
              <a:rPr sz="1100">
                <a:solidFill>
                  <a:srgbClr val="16192A"/>
                </a:solidFill>
                <a:latin typeface="Cambria"/>
              </a:rPr>
              <a:t>Secondary exit: Refinance to permanent at Year 3 stabilization.</a:t>
            </a:r>
          </a:p>
          <a:p>
            <a:r>
              <a:rPr sz="1100">
                <a:solidFill>
                  <a:srgbClr val="16192A"/>
                </a:solidFill>
                <a:latin typeface="Cambria"/>
              </a:rPr>
              <a:t>    Refi loan target: $43,000,000 (life co perm)</a:t>
            </a:r>
          </a:p>
          <a:p>
            <a:r>
              <a:rPr sz="1100">
                <a:solidFill>
                  <a:srgbClr val="16192A"/>
                </a:solidFill>
                <a:latin typeface="Cambria"/>
              </a:rPr>
              <a:t>    Cash-out: ~$1M (returns most of equity at refi)</a:t>
            </a:r>
          </a:p>
          <a:p>
            <a:r>
              <a:rPr sz="1100">
                <a:solidFill>
                  <a:srgbClr val="16192A"/>
                </a:solidFill>
                <a:latin typeface="Cambria"/>
              </a:rPr>
              <a:t>    Hold to sale year 7 for upside</a:t>
            </a:r>
          </a:p>
          <a:p/>
          <a:p>
            <a:r>
              <a:rPr sz="1100">
                <a:solidFill>
                  <a:srgbClr val="16192A"/>
                </a:solidFill>
                <a:latin typeface="Cambria"/>
              </a:rPr>
              <a:t>Sponsor-targeted IRR: 15-18% project-level · 20%+ at LP-level with promote.</a:t>
            </a:r>
          </a:p>
          <a:p>
            <a:r>
              <a:rPr sz="1100">
                <a:solidFill>
                  <a:srgbClr val="16192A"/>
                </a:solidFill>
                <a:latin typeface="Cambria"/>
              </a:rPr>
              <a:t>Hold-period equity multiple: 1.85x-2.1x base case.</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18 / 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3" name="Rectangle 2"/>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Getting Started</a:t>
            </a:r>
          </a:p>
        </p:txBody>
      </p:sp>
      <p:sp>
        <p:nvSpPr>
          <p:cNvPr id="5" name="TextBox 4"/>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How to Use This Template</a:t>
            </a:r>
          </a:p>
        </p:txBody>
      </p:sp>
      <p:cxnSp>
        <p:nvCxnSpPr>
          <p:cNvPr id="6" name="Connector 5"/>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457200" y="1554480"/>
            <a:ext cx="11430000" cy="365760"/>
          </a:xfrm>
          <a:prstGeom prst="rect">
            <a:avLst/>
          </a:prstGeom>
          <a:noFill/>
        </p:spPr>
        <p:txBody>
          <a:bodyPr wrap="none">
            <a:spAutoFit/>
          </a:bodyPr>
          <a:lstStyle/>
          <a:p>
            <a:r>
              <a:rPr sz="1200" b="1">
                <a:solidFill>
                  <a:srgbClr val="0B1A33"/>
                </a:solidFill>
                <a:latin typeface="Calibri"/>
              </a:rPr>
              <a:t>1.  Set brand colors</a:t>
            </a:r>
          </a:p>
        </p:txBody>
      </p:sp>
      <p:sp>
        <p:nvSpPr>
          <p:cNvPr id="8" name="TextBox 7"/>
          <p:cNvSpPr txBox="1"/>
          <p:nvPr/>
        </p:nvSpPr>
        <p:spPr>
          <a:xfrm>
            <a:off x="640080" y="1901952"/>
            <a:ext cx="11064240" cy="502920"/>
          </a:xfrm>
          <a:prstGeom prst="rect">
            <a:avLst/>
          </a:prstGeom>
          <a:noFill/>
        </p:spPr>
        <p:txBody>
          <a:bodyPr wrap="square">
            <a:spAutoFit/>
          </a:bodyPr>
          <a:lstStyle/>
          <a:p>
            <a:r>
              <a:rPr sz="1000">
                <a:solidFill>
                  <a:srgbClr val="3D4757"/>
                </a:solidFill>
                <a:latin typeface="Cambria"/>
              </a:rPr>
              <a:t>Go to View &gt; Slide Master. Replace Oxford navy (#0B1A33), antique brass (#B89A5B), and parchment (#FAF6EE) with your firm's colors. Changes apply to every slide at once.</a:t>
            </a:r>
          </a:p>
        </p:txBody>
      </p:sp>
      <p:sp>
        <p:nvSpPr>
          <p:cNvPr id="9" name="TextBox 8"/>
          <p:cNvSpPr txBox="1"/>
          <p:nvPr/>
        </p:nvSpPr>
        <p:spPr>
          <a:xfrm>
            <a:off x="457200" y="2651760"/>
            <a:ext cx="11430000" cy="365760"/>
          </a:xfrm>
          <a:prstGeom prst="rect">
            <a:avLst/>
          </a:prstGeom>
          <a:noFill/>
        </p:spPr>
        <p:txBody>
          <a:bodyPr wrap="none">
            <a:spAutoFit/>
          </a:bodyPr>
          <a:lstStyle/>
          <a:p>
            <a:r>
              <a:rPr sz="1200" b="1">
                <a:solidFill>
                  <a:srgbClr val="0B1A33"/>
                </a:solidFill>
                <a:latin typeface="Calibri"/>
              </a:rPr>
              <a:t>2.  Fill [bracketed] placeholders</a:t>
            </a:r>
          </a:p>
        </p:txBody>
      </p:sp>
      <p:sp>
        <p:nvSpPr>
          <p:cNvPr id="10" name="TextBox 9"/>
          <p:cNvSpPr txBox="1"/>
          <p:nvPr/>
        </p:nvSpPr>
        <p:spPr>
          <a:xfrm>
            <a:off x="640080" y="2999232"/>
            <a:ext cx="11064240" cy="502920"/>
          </a:xfrm>
          <a:prstGeom prst="rect">
            <a:avLst/>
          </a:prstGeom>
          <a:noFill/>
        </p:spPr>
        <p:txBody>
          <a:bodyPr wrap="square">
            <a:spAutoFit/>
          </a:bodyPr>
          <a:lstStyle/>
          <a:p>
            <a:r>
              <a:rPr sz="1000">
                <a:solidFill>
                  <a:srgbClr val="3D4757"/>
                </a:solidFill>
                <a:latin typeface="Cambria"/>
              </a:rPr>
              <a:t>Every [bracketed] item is a required field. Work slide-by-slide; use Find &amp; Replace (Ctrl+H) to swap recurring items like [Property Name] and [Sponsor] globally.</a:t>
            </a:r>
          </a:p>
        </p:txBody>
      </p:sp>
      <p:sp>
        <p:nvSpPr>
          <p:cNvPr id="11" name="TextBox 10"/>
          <p:cNvSpPr txBox="1"/>
          <p:nvPr/>
        </p:nvSpPr>
        <p:spPr>
          <a:xfrm>
            <a:off x="457200" y="3749039"/>
            <a:ext cx="11430000" cy="365760"/>
          </a:xfrm>
          <a:prstGeom prst="rect">
            <a:avLst/>
          </a:prstGeom>
          <a:noFill/>
        </p:spPr>
        <p:txBody>
          <a:bodyPr wrap="none">
            <a:spAutoFit/>
          </a:bodyPr>
          <a:lstStyle/>
          <a:p>
            <a:r>
              <a:rPr sz="1200" b="1">
                <a:solidFill>
                  <a:srgbClr val="0B1A33"/>
                </a:solidFill>
                <a:latin typeface="Calibri"/>
              </a:rPr>
              <a:t>3.  Draft copy in the DOCX planner first</a:t>
            </a:r>
          </a:p>
        </p:txBody>
      </p:sp>
      <p:sp>
        <p:nvSpPr>
          <p:cNvPr id="12" name="TextBox 11"/>
          <p:cNvSpPr txBox="1"/>
          <p:nvPr/>
        </p:nvSpPr>
        <p:spPr>
          <a:xfrm>
            <a:off x="640080" y="4096511"/>
            <a:ext cx="11064240" cy="502920"/>
          </a:xfrm>
          <a:prstGeom prst="rect">
            <a:avLst/>
          </a:prstGeom>
          <a:noFill/>
        </p:spPr>
        <p:txBody>
          <a:bodyPr wrap="square">
            <a:spAutoFit/>
          </a:bodyPr>
          <a:lstStyle/>
          <a:p>
            <a:r>
              <a:rPr sz="1000">
                <a:solidFill>
                  <a:srgbClr val="3D4757"/>
                </a:solidFill>
                <a:latin typeface="Cambria"/>
              </a:rPr>
              <a:t>The DOCX Content Planner has page-by-page prompts and required-field tables for all 22 slides. Draft your content there, then paste into the PPTX once finalized. This prevents rework from late-stage copy changes.</a:t>
            </a:r>
          </a:p>
        </p:txBody>
      </p:sp>
      <p:sp>
        <p:nvSpPr>
          <p:cNvPr id="13" name="TextBox 12"/>
          <p:cNvSpPr txBox="1"/>
          <p:nvPr/>
        </p:nvSpPr>
        <p:spPr>
          <a:xfrm>
            <a:off x="457200" y="6309360"/>
            <a:ext cx="11430000" cy="274320"/>
          </a:xfrm>
          <a:prstGeom prst="rect">
            <a:avLst/>
          </a:prstGeom>
          <a:noFill/>
        </p:spPr>
        <p:txBody>
          <a:bodyPr wrap="none">
            <a:spAutoFit/>
          </a:bodyPr>
          <a:lstStyle/>
          <a:p>
            <a:pPr algn="l"/>
            <a:r>
              <a:rPr sz="800" i="1">
                <a:solidFill>
                  <a:srgbClr val="6B7280"/>
                </a:solidFill>
                <a:latin typeface="Calibri"/>
              </a:rPr>
              <a:t>Tip: delete this slide before distributing. It is for internal orientation only. Counsel must review Slide 3 (Confidentiality) before any external distribution.</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Risks &amp; Mitigants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Honest disclosure</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3657600"/>
                <a:gridCol w="731520"/>
                <a:gridCol w="5029200"/>
                <a:gridCol w="2011680"/>
              </a:tblGrid>
              <a:tr h="508000">
                <a:tc>
                  <a:txBody>
                    <a:bodyPr/>
                    <a:lstStyle/>
                    <a:p>
                      <a:r>
                        <a:rPr sz="900" b="1">
                          <a:solidFill>
                            <a:srgbClr val="FAF6EE"/>
                          </a:solidFill>
                          <a:latin typeface="Calibri"/>
                        </a:rPr>
                        <a:t>Risk</a:t>
                      </a:r>
                    </a:p>
                  </a:txBody>
                  <a:tcPr>
                    <a:solidFill>
                      <a:srgbClr val="0B1A33"/>
                    </a:solidFill>
                  </a:tcPr>
                </a:tc>
                <a:tc>
                  <a:txBody>
                    <a:bodyPr/>
                    <a:lstStyle/>
                    <a:p>
                      <a:r>
                        <a:rPr sz="900" b="1">
                          <a:solidFill>
                            <a:srgbClr val="FAF6EE"/>
                          </a:solidFill>
                          <a:latin typeface="Calibri"/>
                        </a:rPr>
                        <a:t>Impact</a:t>
                      </a:r>
                    </a:p>
                  </a:txBody>
                  <a:tcPr>
                    <a:solidFill>
                      <a:srgbClr val="0B1A33"/>
                    </a:solidFill>
                  </a:tcPr>
                </a:tc>
                <a:tc>
                  <a:txBody>
                    <a:bodyPr/>
                    <a:lstStyle/>
                    <a:p>
                      <a:r>
                        <a:rPr sz="900" b="1">
                          <a:solidFill>
                            <a:srgbClr val="FAF6EE"/>
                          </a:solidFill>
                          <a:latin typeface="Calibri"/>
                        </a:rPr>
                        <a:t>Mitigant</a:t>
                      </a:r>
                    </a:p>
                  </a:txBody>
                  <a:tcPr>
                    <a:solidFill>
                      <a:srgbClr val="0B1A33"/>
                    </a:solidFill>
                  </a:tcPr>
                </a:tc>
                <a:tc>
                  <a:txBody>
                    <a:bodyPr/>
                    <a:lstStyle/>
                    <a:p>
                      <a:r>
                        <a:rPr sz="900" b="1">
                          <a:solidFill>
                            <a:srgbClr val="FAF6EE"/>
                          </a:solidFill>
                          <a:latin typeface="Calibri"/>
                        </a:rPr>
                        <a:t>Status</a:t>
                      </a:r>
                    </a:p>
                  </a:txBody>
                  <a:tcPr>
                    <a:solidFill>
                      <a:srgbClr val="0B1A33"/>
                    </a:solidFill>
                  </a:tcPr>
                </a:tc>
              </a:tr>
              <a:tr h="508000">
                <a:tc>
                  <a:txBody>
                    <a:bodyPr/>
                    <a:lstStyle/>
                    <a:p>
                      <a:r>
                        <a:rPr sz="900">
                          <a:solidFill>
                            <a:srgbClr val="16192A"/>
                          </a:solidFill>
                          <a:latin typeface="Calibri"/>
                        </a:rPr>
                        <a:t>Construction cost overrun</a:t>
                      </a:r>
                    </a:p>
                  </a:txBody>
                  <a:tcPr>
                    <a:solidFill>
                      <a:srgbClr val="FFFFFF"/>
                    </a:solidFill>
                  </a:tcPr>
                </a:tc>
                <a:tc>
                  <a:txBody>
                    <a:bodyPr/>
                    <a:lstStyle/>
                    <a:p>
                      <a:r>
                        <a:rPr sz="900">
                          <a:solidFill>
                            <a:srgbClr val="16192A"/>
                          </a:solidFill>
                          <a:latin typeface="Calibri"/>
                        </a:rPr>
                        <a:t>M</a:t>
                      </a:r>
                    </a:p>
                  </a:txBody>
                  <a:tcPr>
                    <a:solidFill>
                      <a:srgbClr val="FFFFFF"/>
                    </a:solidFill>
                  </a:tcPr>
                </a:tc>
                <a:tc>
                  <a:txBody>
                    <a:bodyPr/>
                    <a:lstStyle/>
                    <a:p>
                      <a:r>
                        <a:rPr sz="900">
                          <a:solidFill>
                            <a:srgbClr val="16192A"/>
                          </a:solidFill>
                          <a:latin typeface="Calibri"/>
                        </a:rPr>
                        <a:t>5% hard-cost contingency + cost-segregation</a:t>
                      </a:r>
                    </a:p>
                  </a:txBody>
                  <a:tcPr>
                    <a:solidFill>
                      <a:srgbClr val="FFFFFF"/>
                    </a:solidFill>
                  </a:tcPr>
                </a:tc>
                <a:tc>
                  <a:txBody>
                    <a:bodyPr/>
                    <a:lstStyle/>
                    <a:p>
                      <a:r>
                        <a:rPr sz="900">
                          <a:solidFill>
                            <a:srgbClr val="16192A"/>
                          </a:solidFill>
                          <a:latin typeface="Calibri"/>
                        </a:rPr>
                        <a:t>Active</a:t>
                      </a:r>
                    </a:p>
                  </a:txBody>
                  <a:tcPr>
                    <a:solidFill>
                      <a:srgbClr val="FFFFFF"/>
                    </a:solidFill>
                  </a:tcPr>
                </a:tc>
              </a:tr>
              <a:tr h="508000">
                <a:tc>
                  <a:txBody>
                    <a:bodyPr/>
                    <a:lstStyle/>
                    <a:p>
                      <a:r>
                        <a:rPr sz="900">
                          <a:solidFill>
                            <a:srgbClr val="16192A"/>
                          </a:solidFill>
                          <a:latin typeface="Calibri"/>
                        </a:rPr>
                        <a:t>Lease-up timing</a:t>
                      </a:r>
                    </a:p>
                  </a:txBody>
                  <a:tcPr>
                    <a:solidFill>
                      <a:srgbClr val="FFFFFF"/>
                    </a:solidFill>
                  </a:tcPr>
                </a:tc>
                <a:tc>
                  <a:txBody>
                    <a:bodyPr/>
                    <a:lstStyle/>
                    <a:p>
                      <a:r>
                        <a:rPr sz="900">
                          <a:solidFill>
                            <a:srgbClr val="16192A"/>
                          </a:solidFill>
                          <a:latin typeface="Calibri"/>
                        </a:rPr>
                        <a:t>M</a:t>
                      </a:r>
                    </a:p>
                  </a:txBody>
                  <a:tcPr>
                    <a:solidFill>
                      <a:srgbClr val="FFFFFF"/>
                    </a:solidFill>
                  </a:tcPr>
                </a:tc>
                <a:tc>
                  <a:txBody>
                    <a:bodyPr/>
                    <a:lstStyle/>
                    <a:p>
                      <a:r>
                        <a:rPr sz="900">
                          <a:solidFill>
                            <a:srgbClr val="16192A"/>
                          </a:solidFill>
                          <a:latin typeface="Calibri"/>
                        </a:rPr>
                        <a:t>18-month lease-up with 30%-rebated incentives</a:t>
                      </a:r>
                    </a:p>
                  </a:txBody>
                  <a:tcPr>
                    <a:solidFill>
                      <a:srgbClr val="FFFFFF"/>
                    </a:solidFill>
                  </a:tcPr>
                </a:tc>
                <a:tc>
                  <a:txBody>
                    <a:bodyPr/>
                    <a:lstStyle/>
                    <a:p>
                      <a:r>
                        <a:rPr sz="900">
                          <a:solidFill>
                            <a:srgbClr val="16192A"/>
                          </a:solidFill>
                          <a:latin typeface="Calibri"/>
                        </a:rPr>
                        <a:t>Active</a:t>
                      </a:r>
                    </a:p>
                  </a:txBody>
                  <a:tcPr>
                    <a:solidFill>
                      <a:srgbClr val="FFFFFF"/>
                    </a:solidFill>
                  </a:tcPr>
                </a:tc>
              </a:tr>
              <a:tr h="508000">
                <a:tc>
                  <a:txBody>
                    <a:bodyPr/>
                    <a:lstStyle/>
                    <a:p>
                      <a:r>
                        <a:rPr sz="900">
                          <a:solidFill>
                            <a:srgbClr val="16192A"/>
                          </a:solidFill>
                          <a:latin typeface="Calibri"/>
                        </a:rPr>
                        <a:t>Interest rate at miniperm conv</a:t>
                      </a:r>
                    </a:p>
                  </a:txBody>
                  <a:tcPr>
                    <a:solidFill>
                      <a:srgbClr val="FFFFFF"/>
                    </a:solidFill>
                  </a:tcPr>
                </a:tc>
                <a:tc>
                  <a:txBody>
                    <a:bodyPr/>
                    <a:lstStyle/>
                    <a:p>
                      <a:r>
                        <a:rPr sz="900">
                          <a:solidFill>
                            <a:srgbClr val="16192A"/>
                          </a:solidFill>
                          <a:latin typeface="Calibri"/>
                        </a:rPr>
                        <a:t>H</a:t>
                      </a:r>
                    </a:p>
                  </a:txBody>
                  <a:tcPr>
                    <a:solidFill>
                      <a:srgbClr val="FFFFFF"/>
                    </a:solidFill>
                  </a:tcPr>
                </a:tc>
                <a:tc>
                  <a:txBody>
                    <a:bodyPr/>
                    <a:lstStyle/>
                    <a:p>
                      <a:r>
                        <a:rPr sz="900">
                          <a:solidFill>
                            <a:srgbClr val="16192A"/>
                          </a:solidFill>
                          <a:latin typeface="Calibri"/>
                        </a:rPr>
                        <a:t>Rate-cap purchased at close; hedging discipline</a:t>
                      </a:r>
                    </a:p>
                  </a:txBody>
                  <a:tcPr>
                    <a:solidFill>
                      <a:srgbClr val="FFFFFF"/>
                    </a:solidFill>
                  </a:tcPr>
                </a:tc>
                <a:tc>
                  <a:txBody>
                    <a:bodyPr/>
                    <a:lstStyle/>
                    <a:p>
                      <a:r>
                        <a:rPr sz="900">
                          <a:solidFill>
                            <a:srgbClr val="16192A"/>
                          </a:solidFill>
                          <a:latin typeface="Calibri"/>
                        </a:rPr>
                        <a:t>Active</a:t>
                      </a:r>
                    </a:p>
                  </a:txBody>
                  <a:tcPr>
                    <a:solidFill>
                      <a:srgbClr val="FFFFFF"/>
                    </a:solidFill>
                  </a:tcPr>
                </a:tc>
              </a:tr>
              <a:tr h="508000">
                <a:tc>
                  <a:txBody>
                    <a:bodyPr/>
                    <a:lstStyle/>
                    <a:p>
                      <a:r>
                        <a:rPr sz="900">
                          <a:solidFill>
                            <a:srgbClr val="16192A"/>
                          </a:solidFill>
                          <a:latin typeface="Calibri"/>
                        </a:rPr>
                        <a:t>Submarket pipeline pressure</a:t>
                      </a:r>
                    </a:p>
                  </a:txBody>
                  <a:tcPr>
                    <a:solidFill>
                      <a:srgbClr val="FFFFFF"/>
                    </a:solidFill>
                  </a:tcPr>
                </a:tc>
                <a:tc>
                  <a:txBody>
                    <a:bodyPr/>
                    <a:lstStyle/>
                    <a:p>
                      <a:r>
                        <a:rPr sz="900">
                          <a:solidFill>
                            <a:srgbClr val="16192A"/>
                          </a:solidFill>
                          <a:latin typeface="Calibri"/>
                        </a:rPr>
                        <a:t>M</a:t>
                      </a:r>
                    </a:p>
                  </a:txBody>
                  <a:tcPr>
                    <a:solidFill>
                      <a:srgbClr val="FFFFFF"/>
                    </a:solidFill>
                  </a:tcPr>
                </a:tc>
                <a:tc>
                  <a:txBody>
                    <a:bodyPr/>
                    <a:lstStyle/>
                    <a:p>
                      <a:r>
                        <a:rPr sz="900">
                          <a:solidFill>
                            <a:srgbClr val="16192A"/>
                          </a:solidFill>
                          <a:latin typeface="Calibri"/>
                        </a:rPr>
                        <a:t>1,200-unit pipeline tracked monthly</a:t>
                      </a:r>
                    </a:p>
                  </a:txBody>
                  <a:tcPr>
                    <a:solidFill>
                      <a:srgbClr val="FFFFFF"/>
                    </a:solidFill>
                  </a:tcPr>
                </a:tc>
                <a:tc>
                  <a:txBody>
                    <a:bodyPr/>
                    <a:lstStyle/>
                    <a:p>
                      <a:r>
                        <a:rPr sz="900">
                          <a:solidFill>
                            <a:srgbClr val="16192A"/>
                          </a:solidFill>
                          <a:latin typeface="Calibri"/>
                        </a:rPr>
                        <a:t>Active</a:t>
                      </a:r>
                    </a:p>
                  </a:txBody>
                  <a:tcPr>
                    <a:solidFill>
                      <a:srgbClr val="FFFFFF"/>
                    </a:solidFill>
                  </a:tcPr>
                </a:tc>
              </a:tr>
              <a:tr h="508000">
                <a:tc>
                  <a:txBody>
                    <a:bodyPr/>
                    <a:lstStyle/>
                    <a:p>
                      <a:r>
                        <a:rPr sz="900">
                          <a:solidFill>
                            <a:srgbClr val="16192A"/>
                          </a:solidFill>
                          <a:latin typeface="Calibri"/>
                        </a:rPr>
                        <a:t>Sponsor capacity</a:t>
                      </a:r>
                    </a:p>
                  </a:txBody>
                  <a:tcPr>
                    <a:solidFill>
                      <a:srgbClr val="FFFFFF"/>
                    </a:solidFill>
                  </a:tcPr>
                </a:tc>
                <a:tc>
                  <a:txBody>
                    <a:bodyPr/>
                    <a:lstStyle/>
                    <a:p>
                      <a:r>
                        <a:rPr sz="900">
                          <a:solidFill>
                            <a:srgbClr val="16192A"/>
                          </a:solidFill>
                          <a:latin typeface="Calibri"/>
                        </a:rPr>
                        <a:t>L</a:t>
                      </a:r>
                    </a:p>
                  </a:txBody>
                  <a:tcPr>
                    <a:solidFill>
                      <a:srgbClr val="FFFFFF"/>
                    </a:solidFill>
                  </a:tcPr>
                </a:tc>
                <a:tc>
                  <a:txBody>
                    <a:bodyPr/>
                    <a:lstStyle/>
                    <a:p>
                      <a:r>
                        <a:rPr sz="900">
                          <a:solidFill>
                            <a:srgbClr val="16192A"/>
                          </a:solidFill>
                          <a:latin typeface="Calibri"/>
                        </a:rPr>
                        <a:t>Strong PFS; capital partner committed</a:t>
                      </a:r>
                    </a:p>
                  </a:txBody>
                  <a:tcPr>
                    <a:solidFill>
                      <a:srgbClr val="FFFFFF"/>
                    </a:solidFill>
                  </a:tcPr>
                </a:tc>
                <a:tc>
                  <a:txBody>
                    <a:bodyPr/>
                    <a:lstStyle/>
                    <a:p>
                      <a:r>
                        <a:rPr sz="900">
                          <a:solidFill>
                            <a:srgbClr val="16192A"/>
                          </a:solidFill>
                          <a:latin typeface="Calibri"/>
                        </a:rPr>
                        <a:t>Mitigated</a:t>
                      </a:r>
                    </a:p>
                  </a:txBody>
                  <a:tcPr>
                    <a:solidFill>
                      <a:srgbClr val="FFFFFF"/>
                    </a:solidFill>
                  </a:tcPr>
                </a:tc>
              </a:tr>
              <a:tr h="508000">
                <a:tc>
                  <a:txBody>
                    <a:bodyPr/>
                    <a:lstStyle/>
                    <a:p>
                      <a:r>
                        <a:rPr sz="900">
                          <a:solidFill>
                            <a:srgbClr val="16192A"/>
                          </a:solidFill>
                          <a:latin typeface="Calibri"/>
                        </a:rPr>
                        <a:t>Construction completion</a:t>
                      </a:r>
                    </a:p>
                  </a:txBody>
                  <a:tcPr>
                    <a:solidFill>
                      <a:srgbClr val="FFFFFF"/>
                    </a:solidFill>
                  </a:tcPr>
                </a:tc>
                <a:tc>
                  <a:txBody>
                    <a:bodyPr/>
                    <a:lstStyle/>
                    <a:p>
                      <a:r>
                        <a:rPr sz="900">
                          <a:solidFill>
                            <a:srgbClr val="16192A"/>
                          </a:solidFill>
                          <a:latin typeface="Calibri"/>
                        </a:rPr>
                        <a:t>M</a:t>
                      </a:r>
                    </a:p>
                  </a:txBody>
                  <a:tcPr>
                    <a:solidFill>
                      <a:srgbClr val="FFFFFF"/>
                    </a:solidFill>
                  </a:tcPr>
                </a:tc>
                <a:tc>
                  <a:txBody>
                    <a:bodyPr/>
                    <a:lstStyle/>
                    <a:p>
                      <a:r>
                        <a:rPr sz="900">
                          <a:solidFill>
                            <a:srgbClr val="16192A"/>
                          </a:solidFill>
                          <a:latin typeface="Calibri"/>
                        </a:rPr>
                        <a:t>Completion guaranty from key principals + GMP</a:t>
                      </a:r>
                    </a:p>
                  </a:txBody>
                  <a:tcPr>
                    <a:solidFill>
                      <a:srgbClr val="FFFFFF"/>
                    </a:solidFill>
                  </a:tcPr>
                </a:tc>
                <a:tc>
                  <a:txBody>
                    <a:bodyPr/>
                    <a:lstStyle/>
                    <a:p>
                      <a:r>
                        <a:rPr sz="900">
                          <a:solidFill>
                            <a:srgbClr val="16192A"/>
                          </a:solidFill>
                          <a:latin typeface="Calibri"/>
                        </a:rPr>
                        <a:t>Mitigated</a:t>
                      </a:r>
                    </a:p>
                  </a:txBody>
                  <a:tcPr>
                    <a:solidFill>
                      <a:srgbClr val="FFFFFF"/>
                    </a:solidFill>
                  </a:tcPr>
                </a:tc>
              </a:tr>
              <a:tr h="508000">
                <a:tc>
                  <a:txBody>
                    <a:bodyPr/>
                    <a:lstStyle/>
                    <a:p>
                      <a:r>
                        <a:rPr sz="900">
                          <a:solidFill>
                            <a:srgbClr val="16192A"/>
                          </a:solidFill>
                          <a:latin typeface="Calibri"/>
                        </a:rPr>
                        <a:t>Tax reassessment</a:t>
                      </a:r>
                    </a:p>
                  </a:txBody>
                  <a:tcPr>
                    <a:solidFill>
                      <a:srgbClr val="FFFFFF"/>
                    </a:solidFill>
                  </a:tcPr>
                </a:tc>
                <a:tc>
                  <a:txBody>
                    <a:bodyPr/>
                    <a:lstStyle/>
                    <a:p>
                      <a:r>
                        <a:rPr sz="900">
                          <a:solidFill>
                            <a:srgbClr val="16192A"/>
                          </a:solidFill>
                          <a:latin typeface="Calibri"/>
                        </a:rPr>
                        <a:t>M</a:t>
                      </a:r>
                    </a:p>
                  </a:txBody>
                  <a:tcPr>
                    <a:solidFill>
                      <a:srgbClr val="FFFFFF"/>
                    </a:solidFill>
                  </a:tcPr>
                </a:tc>
                <a:tc>
                  <a:txBody>
                    <a:bodyPr/>
                    <a:lstStyle/>
                    <a:p>
                      <a:r>
                        <a:rPr sz="900">
                          <a:solidFill>
                            <a:srgbClr val="16192A"/>
                          </a:solidFill>
                          <a:latin typeface="Calibri"/>
                        </a:rPr>
                        <a:t>Improvements assessment pending; modeled</a:t>
                      </a:r>
                    </a:p>
                  </a:txBody>
                  <a:tcPr>
                    <a:solidFill>
                      <a:srgbClr val="FFFFFF"/>
                    </a:solidFill>
                  </a:tcPr>
                </a:tc>
                <a:tc>
                  <a:txBody>
                    <a:bodyPr/>
                    <a:lstStyle/>
                    <a:p>
                      <a:r>
                        <a:rPr sz="900">
                          <a:solidFill>
                            <a:srgbClr val="16192A"/>
                          </a:solidFill>
                          <a:latin typeface="Calibri"/>
                        </a:rPr>
                        <a:t>Active</a:t>
                      </a:r>
                    </a:p>
                  </a:txBody>
                  <a:tcPr>
                    <a:solidFill>
                      <a:srgbClr val="FFFFFF"/>
                    </a:solidFill>
                  </a:tcPr>
                </a:tc>
              </a:tr>
              <a:tr h="508000">
                <a:tc>
                  <a:txBody>
                    <a:bodyPr/>
                    <a:lstStyle/>
                    <a:p>
                      <a:r>
                        <a:rPr sz="900">
                          <a:solidFill>
                            <a:srgbClr val="16192A"/>
                          </a:solidFill>
                          <a:latin typeface="Calibri"/>
                        </a:rPr>
                        <a:t>Entitlement (closed)</a:t>
                      </a:r>
                    </a:p>
                  </a:txBody>
                  <a:tcPr>
                    <a:solidFill>
                      <a:srgbClr val="FFFFFF"/>
                    </a:solidFill>
                  </a:tcPr>
                </a:tc>
                <a:tc>
                  <a:txBody>
                    <a:bodyPr/>
                    <a:lstStyle/>
                    <a:p>
                      <a:r>
                        <a:rPr sz="900">
                          <a:solidFill>
                            <a:srgbClr val="16192A"/>
                          </a:solidFill>
                          <a:latin typeface="Calibri"/>
                        </a:rPr>
                        <a:t>L</a:t>
                      </a:r>
                    </a:p>
                  </a:txBody>
                  <a:tcPr>
                    <a:solidFill>
                      <a:srgbClr val="FFFFFF"/>
                    </a:solidFill>
                  </a:tcPr>
                </a:tc>
                <a:tc>
                  <a:txBody>
                    <a:bodyPr/>
                    <a:lstStyle/>
                    <a:p>
                      <a:r>
                        <a:rPr sz="900">
                          <a:solidFill>
                            <a:srgbClr val="16192A"/>
                          </a:solidFill>
                          <a:latin typeface="Calibri"/>
                        </a:rPr>
                        <a:t>All permits in hand · zoning certified</a:t>
                      </a:r>
                    </a:p>
                  </a:txBody>
                  <a:tcPr>
                    <a:solidFill>
                      <a:srgbClr val="FFFFFF"/>
                    </a:solidFill>
                  </a:tcPr>
                </a:tc>
                <a:tc>
                  <a:txBody>
                    <a:bodyPr/>
                    <a:lstStyle/>
                    <a:p>
                      <a:r>
                        <a:rPr sz="900">
                          <a:solidFill>
                            <a:srgbClr val="16192A"/>
                          </a:solidFill>
                          <a:latin typeface="Calibri"/>
                        </a:rPr>
                        <a:t>Mitigated</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19 / 22</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Data Room Checklist</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Exhibits available on request</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100">
                <a:solidFill>
                  <a:srgbClr val="16192A"/>
                </a:solidFill>
                <a:latin typeface="Cambria"/>
              </a:rPr>
              <a:t>  · Photos (drone + ground-level + interior renderings)</a:t>
            </a:r>
          </a:p>
          <a:p>
            <a:r>
              <a:rPr sz="1100">
                <a:solidFill>
                  <a:srgbClr val="16192A"/>
                </a:solidFill>
                <a:latin typeface="Cambria"/>
              </a:rPr>
              <a:t>  · Site plan + civil drawings</a:t>
            </a:r>
          </a:p>
          <a:p>
            <a:r>
              <a:rPr sz="1100">
                <a:solidFill>
                  <a:srgbClr val="16192A"/>
                </a:solidFill>
                <a:latin typeface="Cambria"/>
              </a:rPr>
              <a:t>  · Floor plans (per unit type)</a:t>
            </a:r>
          </a:p>
          <a:p>
            <a:r>
              <a:rPr sz="1100">
                <a:solidFill>
                  <a:srgbClr val="16192A"/>
                </a:solidFill>
                <a:latin typeface="Cambria"/>
              </a:rPr>
              <a:t>  · Appraisal (prospective stabilized)</a:t>
            </a:r>
          </a:p>
          <a:p>
            <a:r>
              <a:rPr sz="1100">
                <a:solidFill>
                  <a:srgbClr val="16192A"/>
                </a:solidFill>
                <a:latin typeface="Cambria"/>
              </a:rPr>
              <a:t>  · Environmental Phase I</a:t>
            </a:r>
          </a:p>
          <a:p>
            <a:r>
              <a:rPr sz="1100">
                <a:solidFill>
                  <a:srgbClr val="16192A"/>
                </a:solidFill>
                <a:latin typeface="Cambria"/>
              </a:rPr>
              <a:t>  · ALTA Survey + As-Built</a:t>
            </a:r>
          </a:p>
          <a:p>
            <a:r>
              <a:rPr sz="1100">
                <a:solidFill>
                  <a:srgbClr val="16192A"/>
                </a:solidFill>
                <a:latin typeface="Cambria"/>
              </a:rPr>
              <a:t>  · Title commitment</a:t>
            </a:r>
          </a:p>
          <a:p>
            <a:r>
              <a:rPr sz="1100">
                <a:solidFill>
                  <a:srgbClr val="16192A"/>
                </a:solidFill>
                <a:latin typeface="Cambria"/>
              </a:rPr>
              <a:t>  · Zoning certification + permits</a:t>
            </a:r>
          </a:p>
          <a:p>
            <a:r>
              <a:rPr sz="1100">
                <a:solidFill>
                  <a:srgbClr val="16192A"/>
                </a:solidFill>
                <a:latin typeface="Cambria"/>
              </a:rPr>
              <a:t>  · Construction budget (line-item)</a:t>
            </a:r>
          </a:p>
          <a:p>
            <a:r>
              <a:rPr sz="1100">
                <a:solidFill>
                  <a:srgbClr val="16192A"/>
                </a:solidFill>
                <a:latin typeface="Cambria"/>
              </a:rPr>
              <a:t>  · Pre-lease activity (if applicable)</a:t>
            </a:r>
          </a:p>
          <a:p>
            <a:r>
              <a:rPr sz="1100">
                <a:solidFill>
                  <a:srgbClr val="16192A"/>
                </a:solidFill>
                <a:latin typeface="Cambria"/>
              </a:rPr>
              <a:t>  · T-12 (N/A — construction)</a:t>
            </a:r>
          </a:p>
          <a:p>
            <a:r>
              <a:rPr sz="1100">
                <a:solidFill>
                  <a:srgbClr val="16192A"/>
                </a:solidFill>
                <a:latin typeface="Cambria"/>
              </a:rPr>
              <a:t>  · Sponsor financials (PFS + REO + tax returns)</a:t>
            </a:r>
          </a:p>
          <a:p>
            <a:r>
              <a:rPr sz="1100">
                <a:solidFill>
                  <a:srgbClr val="16192A"/>
                </a:solidFill>
                <a:latin typeface="Cambria"/>
              </a:rPr>
              <a:t>  · Insurance quote + lender form</a:t>
            </a:r>
          </a:p>
          <a:p>
            <a:r>
              <a:rPr sz="1100">
                <a:solidFill>
                  <a:srgbClr val="16192A"/>
                </a:solidFill>
                <a:latin typeface="Cambria"/>
              </a:rPr>
              <a:t>  · Tax assessment + improvements appraisal</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20 / 22</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Appendix · Photos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Site, renderings, and reference imagery</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57200" y="164592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2560320"/>
            <a:ext cx="3566160" cy="274320"/>
          </a:xfrm>
          <a:prstGeom prst="rect">
            <a:avLst/>
          </a:prstGeom>
          <a:noFill/>
        </p:spPr>
        <p:txBody>
          <a:bodyPr wrap="none">
            <a:spAutoFit/>
          </a:bodyPr>
          <a:lstStyle/>
          <a:p>
            <a:pPr algn="ctr"/>
            <a:r>
              <a:rPr sz="900" i="1">
                <a:solidFill>
                  <a:srgbClr val="6B7280"/>
                </a:solidFill>
                <a:latin typeface="Calibri"/>
              </a:rPr>
              <a:t>[Photo 1 — caption]</a:t>
            </a:r>
          </a:p>
        </p:txBody>
      </p:sp>
      <p:sp>
        <p:nvSpPr>
          <p:cNvPr id="8" name="Rectangle 7"/>
          <p:cNvSpPr/>
          <p:nvPr/>
        </p:nvSpPr>
        <p:spPr>
          <a:xfrm>
            <a:off x="4297680" y="164592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297680" y="2560320"/>
            <a:ext cx="3566160" cy="274320"/>
          </a:xfrm>
          <a:prstGeom prst="rect">
            <a:avLst/>
          </a:prstGeom>
          <a:noFill/>
        </p:spPr>
        <p:txBody>
          <a:bodyPr wrap="none">
            <a:spAutoFit/>
          </a:bodyPr>
          <a:lstStyle/>
          <a:p>
            <a:pPr algn="ctr"/>
            <a:r>
              <a:rPr sz="900" i="1">
                <a:solidFill>
                  <a:srgbClr val="6B7280"/>
                </a:solidFill>
                <a:latin typeface="Calibri"/>
              </a:rPr>
              <a:t>[Photo 2 — caption]</a:t>
            </a:r>
          </a:p>
        </p:txBody>
      </p:sp>
      <p:sp>
        <p:nvSpPr>
          <p:cNvPr id="10" name="Rectangle 9"/>
          <p:cNvSpPr/>
          <p:nvPr/>
        </p:nvSpPr>
        <p:spPr>
          <a:xfrm>
            <a:off x="8138160" y="164592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138160" y="2560320"/>
            <a:ext cx="3566160" cy="274320"/>
          </a:xfrm>
          <a:prstGeom prst="rect">
            <a:avLst/>
          </a:prstGeom>
          <a:noFill/>
        </p:spPr>
        <p:txBody>
          <a:bodyPr wrap="none">
            <a:spAutoFit/>
          </a:bodyPr>
          <a:lstStyle/>
          <a:p>
            <a:pPr algn="ctr"/>
            <a:r>
              <a:rPr sz="900" i="1">
                <a:solidFill>
                  <a:srgbClr val="6B7280"/>
                </a:solidFill>
                <a:latin typeface="Calibri"/>
              </a:rPr>
              <a:t>[Photo 3 — caption]</a:t>
            </a:r>
          </a:p>
        </p:txBody>
      </p:sp>
      <p:sp>
        <p:nvSpPr>
          <p:cNvPr id="12" name="Rectangle 11"/>
          <p:cNvSpPr/>
          <p:nvPr/>
        </p:nvSpPr>
        <p:spPr>
          <a:xfrm>
            <a:off x="457200" y="402336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4937760"/>
            <a:ext cx="3566160" cy="274320"/>
          </a:xfrm>
          <a:prstGeom prst="rect">
            <a:avLst/>
          </a:prstGeom>
          <a:noFill/>
        </p:spPr>
        <p:txBody>
          <a:bodyPr wrap="none">
            <a:spAutoFit/>
          </a:bodyPr>
          <a:lstStyle/>
          <a:p>
            <a:pPr algn="ctr"/>
            <a:r>
              <a:rPr sz="900" i="1">
                <a:solidFill>
                  <a:srgbClr val="6B7280"/>
                </a:solidFill>
                <a:latin typeface="Calibri"/>
              </a:rPr>
              <a:t>[Photo 4 — caption]</a:t>
            </a:r>
          </a:p>
        </p:txBody>
      </p:sp>
      <p:sp>
        <p:nvSpPr>
          <p:cNvPr id="14" name="Rectangle 13"/>
          <p:cNvSpPr/>
          <p:nvPr/>
        </p:nvSpPr>
        <p:spPr>
          <a:xfrm>
            <a:off x="4297680" y="402336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297680" y="4937760"/>
            <a:ext cx="3566160" cy="274320"/>
          </a:xfrm>
          <a:prstGeom prst="rect">
            <a:avLst/>
          </a:prstGeom>
          <a:noFill/>
        </p:spPr>
        <p:txBody>
          <a:bodyPr wrap="none">
            <a:spAutoFit/>
          </a:bodyPr>
          <a:lstStyle/>
          <a:p>
            <a:pPr algn="ctr"/>
            <a:r>
              <a:rPr sz="900" i="1">
                <a:solidFill>
                  <a:srgbClr val="6B7280"/>
                </a:solidFill>
                <a:latin typeface="Calibri"/>
              </a:rPr>
              <a:t>[Photo 5 — caption]</a:t>
            </a:r>
          </a:p>
        </p:txBody>
      </p:sp>
      <p:sp>
        <p:nvSpPr>
          <p:cNvPr id="16" name="Rectangle 15"/>
          <p:cNvSpPr/>
          <p:nvPr/>
        </p:nvSpPr>
        <p:spPr>
          <a:xfrm>
            <a:off x="8138160" y="4023360"/>
            <a:ext cx="3566160" cy="2103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138160" y="4937760"/>
            <a:ext cx="3566160" cy="274320"/>
          </a:xfrm>
          <a:prstGeom prst="rect">
            <a:avLst/>
          </a:prstGeom>
          <a:noFill/>
        </p:spPr>
        <p:txBody>
          <a:bodyPr wrap="none">
            <a:spAutoFit/>
          </a:bodyPr>
          <a:lstStyle/>
          <a:p>
            <a:pPr algn="ctr"/>
            <a:r>
              <a:rPr sz="900" i="1">
                <a:solidFill>
                  <a:srgbClr val="6B7280"/>
                </a:solidFill>
                <a:latin typeface="Calibri"/>
              </a:rPr>
              <a:t>[Photo 6 — caption]</a:t>
            </a:r>
          </a:p>
        </p:txBody>
      </p:sp>
      <p:cxnSp>
        <p:nvCxnSpPr>
          <p:cNvPr id="18" name="Connector 17"/>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20" name="TextBox 19"/>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21" name="TextBox 20"/>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21 / 22</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Appendix · Site &amp; Floor Plans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Reserved for plans and drawings</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57200" y="1645920"/>
            <a:ext cx="11430000" cy="4389120"/>
          </a:xfrm>
          <a:prstGeom prst="rect">
            <a:avLst/>
          </a:prstGeom>
          <a:solidFill>
            <a:srgbClr val="FFFFFF"/>
          </a:solidFill>
          <a:ln w="6350">
            <a:solidFill>
              <a:srgbClr val="D8D2C4"/>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474720"/>
            <a:ext cx="11430000" cy="457200"/>
          </a:xfrm>
          <a:prstGeom prst="rect">
            <a:avLst/>
          </a:prstGeom>
          <a:noFill/>
        </p:spPr>
        <p:txBody>
          <a:bodyPr wrap="none">
            <a:spAutoFit/>
          </a:bodyPr>
          <a:lstStyle/>
          <a:p>
            <a:pPr algn="ctr"/>
            <a:r>
              <a:rPr sz="1100" i="1">
                <a:solidFill>
                  <a:srgbClr val="6B7280"/>
                </a:solidFill>
                <a:latin typeface="Calibri"/>
              </a:rPr>
              <a:t>[Insert site plan + floor plans here · multiple slides if needed]</a:t>
            </a:r>
          </a:p>
        </p:txBody>
      </p:sp>
      <p:cxnSp>
        <p:nvCxnSpPr>
          <p:cNvPr id="8" name="Connector 7"/>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10" name="TextBox 9"/>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1" name="TextBox 10"/>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22 / 22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Disclaimer · Confidentiality</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Confidentiality and forward-looking statements</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100">
                <a:solidFill>
                  <a:srgbClr val="16192A"/>
                </a:solidFill>
                <a:latin typeface="Cambria"/>
              </a:rPr>
              <a:t>This Offering Memorandum is confidential. The recipient agrees not to share, reproduce, or distribute this document or its contents without the prior written consent of Latham Capital Partners. The information contained herein is preliminary and is not a final offering of securities or debt.</a:t>
            </a:r>
          </a:p>
          <a:p/>
          <a:p>
            <a:r>
              <a:rPr sz="1100">
                <a:solidFill>
                  <a:srgbClr val="16192A"/>
                </a:solidFill>
                <a:latin typeface="Cambria"/>
              </a:rPr>
              <a:t>Forward-looking statements (including projected NOI, exit value, IRR, lease-up pace, and stabilization timing) are based on assumptions about future events. Actual results may differ materially.</a:t>
            </a:r>
          </a:p>
          <a:p/>
          <a:p>
            <a:r>
              <a:rPr sz="1100">
                <a:solidFill>
                  <a:srgbClr val="16192A"/>
                </a:solidFill>
                <a:latin typeface="Cambria"/>
              </a:rPr>
              <a:t>The buyer, lender, or investor is responsible for independent due diligence. Nothing herein is investment, tax, or legal advice. Investment in commercial real estate involves substantial risk, including the potential loss of capital.</a:t>
            </a:r>
          </a:p>
          <a:p/>
          <a:p>
            <a:r>
              <a:rPr sz="1100">
                <a:solidFill>
                  <a:srgbClr val="16192A"/>
                </a:solidFill>
                <a:latin typeface="Cambria"/>
              </a:rPr>
              <a:t>Counsel must review this OM and all marketing materials before distribution. Standard disclosure language varies by transaction type and applicable securities regulations.</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2 / 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Executive Summary</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Deal at a glance</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286000"/>
                <a:gridCol w="9144000"/>
              </a:tblGrid>
              <a:tr h="351692">
                <a:tc>
                  <a:txBody>
                    <a:bodyPr/>
                    <a:lstStyle/>
                    <a:p/>
                  </a:txBody>
                  <a:tcPr>
                    <a:solidFill>
                      <a:srgbClr val="FFFFFF"/>
                    </a:solidFill>
                  </a:tcPr>
                </a:tc>
                <a:tc>
                  <a:txBody>
                    <a:bodyPr/>
                    <a:lstStyle/>
                    <a:p/>
                  </a:txBody>
                  <a:tcPr>
                    <a:solidFill>
                      <a:srgbClr val="FFFFFF"/>
                    </a:solidFill>
                  </a:tcPr>
                </a:tc>
              </a:tr>
              <a:tr h="351692">
                <a:tc>
                  <a:txBody>
                    <a:bodyPr/>
                    <a:lstStyle/>
                    <a:p>
                      <a:r>
                        <a:rPr sz="900">
                          <a:solidFill>
                            <a:srgbClr val="16192A"/>
                          </a:solidFill>
                          <a:latin typeface="Calibri"/>
                        </a:rPr>
                        <a:t>Property</a:t>
                      </a:r>
                    </a:p>
                  </a:txBody>
                  <a:tcPr>
                    <a:solidFill>
                      <a:srgbClr val="FFFFFF"/>
                    </a:solidFill>
                  </a:tcPr>
                </a:tc>
                <a:tc>
                  <a:txBody>
                    <a:bodyPr/>
                    <a:lstStyle/>
                    <a:p>
                      <a:r>
                        <a:rPr sz="900">
                          <a:solidFill>
                            <a:srgbClr val="16192A"/>
                          </a:solidFill>
                          <a:latin typeface="Calibri"/>
                        </a:rPr>
                        <a:t>Latham Mews</a:t>
                      </a:r>
                    </a:p>
                  </a:txBody>
                  <a:tcPr>
                    <a:solidFill>
                      <a:srgbClr val="FFFFFF"/>
                    </a:solidFill>
                  </a:tcPr>
                </a:tc>
              </a:tr>
              <a:tr h="351692">
                <a:tc>
                  <a:txBody>
                    <a:bodyPr/>
                    <a:lstStyle/>
                    <a:p>
                      <a:r>
                        <a:rPr sz="900">
                          <a:solidFill>
                            <a:srgbClr val="16192A"/>
                          </a:solidFill>
                          <a:latin typeface="Calibri"/>
                        </a:rPr>
                        <a:t>Location</a:t>
                      </a:r>
                    </a:p>
                  </a:txBody>
                  <a:tcPr>
                    <a:solidFill>
                      <a:srgbClr val="FFFFFF"/>
                    </a:solidFill>
                  </a:tcPr>
                </a:tc>
                <a:tc>
                  <a:txBody>
                    <a:bodyPr/>
                    <a:lstStyle/>
                    <a:p>
                      <a:r>
                        <a:rPr sz="900">
                          <a:solidFill>
                            <a:srgbClr val="16192A"/>
                          </a:solidFill>
                          <a:latin typeface="Calibri"/>
                        </a:rPr>
                        <a:t>12200 Carolina Pines Dr, Charlotte NC 28269</a:t>
                      </a:r>
                    </a:p>
                  </a:txBody>
                  <a:tcPr>
                    <a:solidFill>
                      <a:srgbClr val="FFFFFF"/>
                    </a:solidFill>
                  </a:tcPr>
                </a:tc>
              </a:tr>
              <a:tr h="351692">
                <a:tc>
                  <a:txBody>
                    <a:bodyPr/>
                    <a:lstStyle/>
                    <a:p>
                      <a:r>
                        <a:rPr sz="900">
                          <a:solidFill>
                            <a:srgbClr val="16192A"/>
                          </a:solidFill>
                          <a:latin typeface="Calibri"/>
                        </a:rPr>
                        <a:t>Asset type / Scale</a:t>
                      </a:r>
                    </a:p>
                  </a:txBody>
                  <a:tcPr>
                    <a:solidFill>
                      <a:srgbClr val="FFFFFF"/>
                    </a:solidFill>
                  </a:tcPr>
                </a:tc>
                <a:tc>
                  <a:txBody>
                    <a:bodyPr/>
                    <a:lstStyle/>
                    <a:p>
                      <a:r>
                        <a:rPr sz="900">
                          <a:solidFill>
                            <a:srgbClr val="16192A"/>
                          </a:solidFill>
                          <a:latin typeface="Calibri"/>
                        </a:rPr>
                        <a:t>Multifamily — garden · 240 units · 248,400 SF · 9.2 acres</a:t>
                      </a:r>
                    </a:p>
                  </a:txBody>
                  <a:tcPr>
                    <a:solidFill>
                      <a:srgbClr val="FFFFFF"/>
                    </a:solidFill>
                  </a:tcPr>
                </a:tc>
              </a:tr>
              <a:tr h="351692">
                <a:tc>
                  <a:txBody>
                    <a:bodyPr/>
                    <a:lstStyle/>
                    <a:p>
                      <a:r>
                        <a:rPr sz="900">
                          <a:solidFill>
                            <a:srgbClr val="16192A"/>
                          </a:solidFill>
                          <a:latin typeface="Calibri"/>
                        </a:rPr>
                        <a:t>Transaction type</a:t>
                      </a:r>
                    </a:p>
                  </a:txBody>
                  <a:tcPr>
                    <a:solidFill>
                      <a:srgbClr val="FFFFFF"/>
                    </a:solidFill>
                  </a:tcPr>
                </a:tc>
                <a:tc>
                  <a:txBody>
                    <a:bodyPr/>
                    <a:lstStyle/>
                    <a:p>
                      <a:r>
                        <a:rPr sz="900">
                          <a:solidFill>
                            <a:srgbClr val="16192A"/>
                          </a:solidFill>
                          <a:latin typeface="Calibri"/>
                        </a:rPr>
                        <a:t>Construction-to-Miniperm Debt</a:t>
                      </a:r>
                    </a:p>
                  </a:txBody>
                  <a:tcPr>
                    <a:solidFill>
                      <a:srgbClr val="FFFFFF"/>
                    </a:solidFill>
                  </a:tcPr>
                </a:tc>
              </a:tr>
              <a:tr h="351692">
                <a:tc>
                  <a:txBody>
                    <a:bodyPr/>
                    <a:lstStyle/>
                    <a:p>
                      <a:r>
                        <a:rPr sz="900">
                          <a:solidFill>
                            <a:srgbClr val="16192A"/>
                          </a:solidFill>
                          <a:latin typeface="Calibri"/>
                        </a:rPr>
                        <a:t>Loan / equity request</a:t>
                      </a:r>
                    </a:p>
                  </a:txBody>
                  <a:tcPr>
                    <a:solidFill>
                      <a:srgbClr val="FFFFFF"/>
                    </a:solidFill>
                  </a:tcPr>
                </a:tc>
                <a:tc>
                  <a:txBody>
                    <a:bodyPr/>
                    <a:lstStyle/>
                    <a:p>
                      <a:r>
                        <a:rPr sz="900">
                          <a:solidFill>
                            <a:srgbClr val="16192A"/>
                          </a:solidFill>
                          <a:latin typeface="Calibri"/>
                        </a:rPr>
                        <a:t>$42,070,000 senior construction-to-miniperm loan</a:t>
                      </a:r>
                    </a:p>
                  </a:txBody>
                  <a:tcPr>
                    <a:solidFill>
                      <a:srgbClr val="FFFFFF"/>
                    </a:solidFill>
                  </a:tcPr>
                </a:tc>
              </a:tr>
              <a:tr h="351692">
                <a:tc>
                  <a:txBody>
                    <a:bodyPr/>
                    <a:lstStyle/>
                    <a:p>
                      <a:r>
                        <a:rPr sz="900">
                          <a:solidFill>
                            <a:srgbClr val="16192A"/>
                          </a:solidFill>
                          <a:latin typeface="Calibri"/>
                        </a:rPr>
                        <a:t>Total capitalization</a:t>
                      </a:r>
                    </a:p>
                  </a:txBody>
                  <a:tcPr>
                    <a:solidFill>
                      <a:srgbClr val="FFFFFF"/>
                    </a:solidFill>
                  </a:tcPr>
                </a:tc>
                <a:tc>
                  <a:txBody>
                    <a:bodyPr/>
                    <a:lstStyle/>
                    <a:p>
                      <a:r>
                        <a:rPr sz="900">
                          <a:solidFill>
                            <a:srgbClr val="16192A"/>
                          </a:solidFill>
                          <a:latin typeface="Calibri"/>
                        </a:rPr>
                        <a:t>$60,100,000 total capitalization</a:t>
                      </a:r>
                    </a:p>
                  </a:txBody>
                  <a:tcPr>
                    <a:solidFill>
                      <a:srgbClr val="FFFFFF"/>
                    </a:solidFill>
                  </a:tcPr>
                </a:tc>
              </a:tr>
              <a:tr h="351692">
                <a:tc>
                  <a:txBody>
                    <a:bodyPr/>
                    <a:lstStyle/>
                    <a:p>
                      <a:r>
                        <a:rPr sz="900">
                          <a:solidFill>
                            <a:srgbClr val="16192A"/>
                          </a:solidFill>
                          <a:latin typeface="Calibri"/>
                        </a:rPr>
                        <a:t>Business plan</a:t>
                      </a:r>
                    </a:p>
                  </a:txBody>
                  <a:tcPr>
                    <a:solidFill>
                      <a:srgbClr val="FFFFFF"/>
                    </a:solidFill>
                  </a:tcPr>
                </a:tc>
                <a:tc>
                  <a:txBody>
                    <a:bodyPr/>
                    <a:lstStyle/>
                    <a:p>
                      <a:r>
                        <a:rPr sz="900">
                          <a:solidFill>
                            <a:srgbClr val="16192A"/>
                          </a:solidFill>
                          <a:latin typeface="Calibri"/>
                        </a:rPr>
                        <a:t>{'summary': 'Ground-up Class-A garden multifamily for the Charlotte employment migration.', 'renovation': 'N/A (new construction)', 'timeline': 'Permit-in-hand → 36-month construction → 18-month lease-up → 24-month miniperm', 'milestones': ['Aug 2026: Closing + notice to proceed', 'Q3 2026: Site mobilization + foundation', 'Q4 2027: Vertical complete + dry-in', 'Q2 2028: Substantial completion + TCO', 'Q4 2028: 60% leased', 'Q3 2029: 94% stabilized', 'Q3 2030: Sale exit'], 'budget': '$60.1M TPC · $42M hard · $42M GMP construction contract', 'leasing': '$1,825 weighted-average stabilized rent · 240 units · 18-month lease-up', 'stabilization': 'Year 3 stabilization at 94% occupancy, $1,825/unit', 'exit': 'Sale to institutional buyer at 5.75% exit cap, year 5', 'risks': 'Construction cost overrun · lease-up delay · rate environment at miniperm conversion · regional submarket pipeline'}</a:t>
                      </a:r>
                    </a:p>
                  </a:txBody>
                  <a:tcPr>
                    <a:solidFill>
                      <a:srgbClr val="FFFFFF"/>
                    </a:solidFill>
                  </a:tcPr>
                </a:tc>
              </a:tr>
              <a:tr h="351692">
                <a:tc>
                  <a:txBody>
                    <a:bodyPr/>
                    <a:lstStyle/>
                    <a:p>
                      <a:r>
                        <a:rPr sz="900">
                          <a:solidFill>
                            <a:srgbClr val="16192A"/>
                          </a:solidFill>
                          <a:latin typeface="Calibri"/>
                        </a:rPr>
                        <a:t>Current status</a:t>
                      </a:r>
                    </a:p>
                  </a:txBody>
                  <a:tcPr>
                    <a:solidFill>
                      <a:srgbClr val="FFFFFF"/>
                    </a:solidFill>
                  </a:tcPr>
                </a:tc>
                <a:tc>
                  <a:txBody>
                    <a:bodyPr/>
                    <a:lstStyle/>
                    <a:p>
                      <a:r>
                        <a:rPr sz="900">
                          <a:solidFill>
                            <a:srgbClr val="16192A"/>
                          </a:solidFill>
                          <a:latin typeface="Calibri"/>
                        </a:rPr>
                        <a:t>Land under contract; entitlements complete; permits in hand; GMP executed</a:t>
                      </a:r>
                    </a:p>
                  </a:txBody>
                  <a:tcPr>
                    <a:solidFill>
                      <a:srgbClr val="FFFFFF"/>
                    </a:solidFill>
                  </a:tcPr>
                </a:tc>
              </a:tr>
              <a:tr h="351692">
                <a:tc>
                  <a:txBody>
                    <a:bodyPr/>
                    <a:lstStyle/>
                    <a:p>
                      <a:r>
                        <a:rPr sz="900">
                          <a:solidFill>
                            <a:srgbClr val="16192A"/>
                          </a:solidFill>
                          <a:latin typeface="Calibri"/>
                        </a:rPr>
                        <a:t>Stabilized NOI</a:t>
                      </a:r>
                    </a:p>
                  </a:txBody>
                  <a:tcPr>
                    <a:solidFill>
                      <a:srgbClr val="FFFFFF"/>
                    </a:solidFill>
                  </a:tcPr>
                </a:tc>
                <a:tc>
                  <a:txBody>
                    <a:bodyPr/>
                    <a:lstStyle/>
                    <a:p>
                      <a:r>
                        <a:rPr sz="900">
                          <a:solidFill>
                            <a:srgbClr val="16192A"/>
                          </a:solidFill>
                          <a:latin typeface="Calibri"/>
                        </a:rPr>
                        <a:t>$3,940,000 stabilized NOI (year 3)</a:t>
                      </a:r>
                    </a:p>
                  </a:txBody>
                  <a:tcPr>
                    <a:solidFill>
                      <a:srgbClr val="FFFFFF"/>
                    </a:solidFill>
                  </a:tcPr>
                </a:tc>
              </a:tr>
              <a:tr h="351692">
                <a:tc>
                  <a:txBody>
                    <a:bodyPr/>
                    <a:lstStyle/>
                    <a:p>
                      <a:r>
                        <a:rPr sz="900">
                          <a:solidFill>
                            <a:srgbClr val="16192A"/>
                          </a:solidFill>
                          <a:latin typeface="Calibri"/>
                        </a:rPr>
                        <a:t>Exit value</a:t>
                      </a:r>
                    </a:p>
                  </a:txBody>
                  <a:tcPr>
                    <a:solidFill>
                      <a:srgbClr val="FFFFFF"/>
                    </a:solidFill>
                  </a:tcPr>
                </a:tc>
                <a:tc>
                  <a:txBody>
                    <a:bodyPr/>
                    <a:lstStyle/>
                    <a:p>
                      <a:r>
                        <a:rPr sz="900">
                          <a:solidFill>
                            <a:srgbClr val="16192A"/>
                          </a:solidFill>
                          <a:latin typeface="Calibri"/>
                        </a:rPr>
                        <a:t>$72,700,000 exit value (year 5, 5.75% exit cap)</a:t>
                      </a:r>
                    </a:p>
                  </a:txBody>
                  <a:tcPr>
                    <a:solidFill>
                      <a:srgbClr val="FFFFFF"/>
                    </a:solidFill>
                  </a:tcPr>
                </a:tc>
              </a:tr>
              <a:tr h="351692">
                <a:tc>
                  <a:txBody>
                    <a:bodyPr/>
                    <a:lstStyle/>
                    <a:p>
                      <a:r>
                        <a:rPr sz="900">
                          <a:solidFill>
                            <a:srgbClr val="16192A"/>
                          </a:solidFill>
                          <a:latin typeface="Calibri"/>
                        </a:rPr>
                        <a:t>Key dates</a:t>
                      </a:r>
                    </a:p>
                  </a:txBody>
                  <a:tcPr>
                    <a:solidFill>
                      <a:srgbClr val="FFFFFF"/>
                    </a:solidFill>
                  </a:tcPr>
                </a:tc>
                <a:tc>
                  <a:txBody>
                    <a:bodyPr/>
                    <a:lstStyle/>
                    <a:p>
                      <a:r>
                        <a:rPr sz="900">
                          <a:solidFill>
                            <a:srgbClr val="16192A"/>
                          </a:solidFill>
                          <a:latin typeface="Calibri"/>
                        </a:rPr>
                        <a:t>Close: July 2026 · Stabilization: Q3 2029 · Sale: Q3 2030</a:t>
                      </a:r>
                    </a:p>
                  </a:txBody>
                  <a:tcPr>
                    <a:solidFill>
                      <a:srgbClr val="FFFFFF"/>
                    </a:solidFill>
                  </a:tcPr>
                </a:tc>
              </a:tr>
              <a:tr h="351696">
                <a:tc>
                  <a:txBody>
                    <a:bodyPr/>
                    <a:lstStyle/>
                    <a:p>
                      <a:r>
                        <a:rPr sz="900">
                          <a:solidFill>
                            <a:srgbClr val="16192A"/>
                          </a:solidFill>
                          <a:latin typeface="Calibri"/>
                        </a:rPr>
                        <a:t>Sponsor</a:t>
                      </a:r>
                    </a:p>
                  </a:txBody>
                  <a:tcPr>
                    <a:solidFill>
                      <a:srgbClr val="FFFFFF"/>
                    </a:solidFill>
                  </a:tcPr>
                </a:tc>
                <a:tc>
                  <a:txBody>
                    <a:bodyPr/>
                    <a:lstStyle/>
                    <a:p>
                      <a:r>
                        <a:rPr sz="900">
                          <a:solidFill>
                            <a:srgbClr val="16192A"/>
                          </a:solidFill>
                          <a:latin typeface="Calibri"/>
                        </a:rPr>
                        <a:t>Latham Capital Partners</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3 / 22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Investment Highlights</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Five reasons to read on</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pPr>
              <a:spcAft>
                <a:spcPts val="800"/>
              </a:spcAft>
            </a:pPr>
            <a:r>
              <a:rPr sz="1200">
                <a:solidFill>
                  <a:srgbClr val="16192A"/>
                </a:solidFill>
                <a:latin typeface="Cambria"/>
              </a:rPr>
              <a:t>1.  Demand driver: Mecklenburg County added 28k jobs in 2025; immediate submarket vacancy 4.2%, asking rents up 6.1% YoY.</a:t>
            </a:r>
          </a:p>
          <a:p>
            <a:pPr>
              <a:spcAft>
                <a:spcPts val="800"/>
              </a:spcAft>
            </a:pPr>
            <a:r>
              <a:rPr sz="1200">
                <a:solidFill>
                  <a:srgbClr val="16192A"/>
                </a:solidFill>
                <a:latin typeface="Cambria"/>
              </a:rPr>
              <a:t>2.  Basis: $250k/unit total cost; $175k/unit hard cost — at 14% discount to comparable replacement cost in submarket.</a:t>
            </a:r>
          </a:p>
          <a:p>
            <a:pPr>
              <a:spcAft>
                <a:spcPts val="800"/>
              </a:spcAft>
            </a:pPr>
            <a:r>
              <a:rPr sz="1200">
                <a:solidFill>
                  <a:srgbClr val="16192A"/>
                </a:solidFill>
                <a:latin typeface="Cambria"/>
              </a:rPr>
              <a:t>3.  Sponsor: Latham Capital Partners — 14 prior multifamily deals; 18% realized IRR average; key principal $32M net worth + $4.5M liquidity.</a:t>
            </a:r>
          </a:p>
          <a:p>
            <a:pPr>
              <a:spcAft>
                <a:spcPts val="800"/>
              </a:spcAft>
            </a:pPr>
            <a:r>
              <a:rPr sz="1200">
                <a:solidFill>
                  <a:srgbClr val="16192A"/>
                </a:solidFill>
                <a:latin typeface="Cambria"/>
              </a:rPr>
              <a:t>4.  Financing structure: 70% LTC senior + 5% LTC C-PACE + 25% LP/GP equity. Construction completion guaranty from key principals.</a:t>
            </a:r>
          </a:p>
          <a:p>
            <a:pPr>
              <a:spcAft>
                <a:spcPts val="800"/>
              </a:spcAft>
            </a:pPr>
            <a:r>
              <a:rPr sz="1200">
                <a:solidFill>
                  <a:srgbClr val="16192A"/>
                </a:solidFill>
                <a:latin typeface="Cambria"/>
              </a:rPr>
              <a:t>5.  Exit path: 5-year hold, sale to institutional buyer at stabilized year 5.</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4 / 22</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Transaction Request</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Loan terms requested</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743200"/>
                <a:gridCol w="8686800"/>
              </a:tblGrid>
              <a:tr h="415636">
                <a:tc>
                  <a:txBody>
                    <a:bodyPr/>
                    <a:lstStyle/>
                    <a:p>
                      <a:r>
                        <a:rPr sz="900" b="1">
                          <a:solidFill>
                            <a:srgbClr val="FAF6EE"/>
                          </a:solidFill>
                          <a:latin typeface="Calibri"/>
                        </a:rPr>
                        <a:t>Term</a:t>
                      </a:r>
                    </a:p>
                  </a:txBody>
                  <a:tcPr>
                    <a:solidFill>
                      <a:srgbClr val="0B1A33"/>
                    </a:solidFill>
                  </a:tcPr>
                </a:tc>
                <a:tc>
                  <a:txBody>
                    <a:bodyPr/>
                    <a:lstStyle/>
                    <a:p>
                      <a:r>
                        <a:rPr sz="900" b="1">
                          <a:solidFill>
                            <a:srgbClr val="FAF6EE"/>
                          </a:solidFill>
                          <a:latin typeface="Calibri"/>
                        </a:rPr>
                        <a:t>Request</a:t>
                      </a:r>
                    </a:p>
                  </a:txBody>
                  <a:tcPr>
                    <a:solidFill>
                      <a:srgbClr val="0B1A33"/>
                    </a:solidFill>
                  </a:tcPr>
                </a:tc>
              </a:tr>
              <a:tr h="415636">
                <a:tc>
                  <a:txBody>
                    <a:bodyPr/>
                    <a:lstStyle/>
                    <a:p>
                      <a:r>
                        <a:rPr sz="900">
                          <a:solidFill>
                            <a:srgbClr val="16192A"/>
                          </a:solidFill>
                          <a:latin typeface="Calibri"/>
                        </a:rPr>
                        <a:t>Loan amount</a:t>
                      </a:r>
                    </a:p>
                  </a:txBody>
                  <a:tcPr>
                    <a:solidFill>
                      <a:srgbClr val="FFFFFF"/>
                    </a:solidFill>
                  </a:tcPr>
                </a:tc>
                <a:tc>
                  <a:txBody>
                    <a:bodyPr/>
                    <a:lstStyle/>
                    <a:p>
                      <a:r>
                        <a:rPr sz="900">
                          <a:solidFill>
                            <a:srgbClr val="16192A"/>
                          </a:solidFill>
                          <a:latin typeface="Calibri"/>
                        </a:rPr>
                        <a:t>$42,070,000</a:t>
                      </a:r>
                    </a:p>
                  </a:txBody>
                  <a:tcPr>
                    <a:solidFill>
                      <a:srgbClr val="FFFFFF"/>
                    </a:solidFill>
                  </a:tcPr>
                </a:tc>
              </a:tr>
              <a:tr h="415636">
                <a:tc>
                  <a:txBody>
                    <a:bodyPr/>
                    <a:lstStyle/>
                    <a:p>
                      <a:r>
                        <a:rPr sz="900">
                          <a:solidFill>
                            <a:srgbClr val="16192A"/>
                          </a:solidFill>
                          <a:latin typeface="Calibri"/>
                        </a:rPr>
                        <a:t>Loan purpose</a:t>
                      </a:r>
                    </a:p>
                  </a:txBody>
                  <a:tcPr>
                    <a:solidFill>
                      <a:srgbClr val="FFFFFF"/>
                    </a:solidFill>
                  </a:tcPr>
                </a:tc>
                <a:tc>
                  <a:txBody>
                    <a:bodyPr/>
                    <a:lstStyle/>
                    <a:p>
                      <a:r>
                        <a:rPr sz="900">
                          <a:solidFill>
                            <a:srgbClr val="16192A"/>
                          </a:solidFill>
                          <a:latin typeface="Calibri"/>
                        </a:rPr>
                        <a:t>Construction + 24-month miniperm</a:t>
                      </a:r>
                    </a:p>
                  </a:txBody>
                  <a:tcPr>
                    <a:solidFill>
                      <a:srgbClr val="FFFFFF"/>
                    </a:solidFill>
                  </a:tcPr>
                </a:tc>
              </a:tr>
              <a:tr h="415636">
                <a:tc>
                  <a:txBody>
                    <a:bodyPr/>
                    <a:lstStyle/>
                    <a:p>
                      <a:r>
                        <a:rPr sz="900">
                          <a:solidFill>
                            <a:srgbClr val="16192A"/>
                          </a:solidFill>
                          <a:latin typeface="Calibri"/>
                        </a:rPr>
                        <a:t>Term</a:t>
                      </a:r>
                    </a:p>
                  </a:txBody>
                  <a:tcPr>
                    <a:solidFill>
                      <a:srgbClr val="FFFFFF"/>
                    </a:solidFill>
                  </a:tcPr>
                </a:tc>
                <a:tc>
                  <a:txBody>
                    <a:bodyPr/>
                    <a:lstStyle/>
                    <a:p>
                      <a:r>
                        <a:rPr sz="900">
                          <a:solidFill>
                            <a:srgbClr val="16192A"/>
                          </a:solidFill>
                          <a:latin typeface="Calibri"/>
                        </a:rPr>
                        <a:t>60 months</a:t>
                      </a:r>
                    </a:p>
                  </a:txBody>
                  <a:tcPr>
                    <a:solidFill>
                      <a:srgbClr val="FFFFFF"/>
                    </a:solidFill>
                  </a:tcPr>
                </a:tc>
              </a:tr>
              <a:tr h="415636">
                <a:tc>
                  <a:txBody>
                    <a:bodyPr/>
                    <a:lstStyle/>
                    <a:p>
                      <a:r>
                        <a:rPr sz="900">
                          <a:solidFill>
                            <a:srgbClr val="16192A"/>
                          </a:solidFill>
                          <a:latin typeface="Calibri"/>
                        </a:rPr>
                        <a:t>Rate target</a:t>
                      </a:r>
                    </a:p>
                  </a:txBody>
                  <a:tcPr>
                    <a:solidFill>
                      <a:srgbClr val="FFFFFF"/>
                    </a:solidFill>
                  </a:tcPr>
                </a:tc>
                <a:tc>
                  <a:txBody>
                    <a:bodyPr/>
                    <a:lstStyle/>
                    <a:p>
                      <a:r>
                        <a:rPr sz="900">
                          <a:solidFill>
                            <a:srgbClr val="16192A"/>
                          </a:solidFill>
                          <a:latin typeface="Calibri"/>
                        </a:rPr>
                        <a:t>SOFR + 275-350 bps</a:t>
                      </a:r>
                    </a:p>
                  </a:txBody>
                  <a:tcPr>
                    <a:solidFill>
                      <a:srgbClr val="FFFFFF"/>
                    </a:solidFill>
                  </a:tcPr>
                </a:tc>
              </a:tr>
              <a:tr h="415636">
                <a:tc>
                  <a:txBody>
                    <a:bodyPr/>
                    <a:lstStyle/>
                    <a:p>
                      <a:r>
                        <a:rPr sz="900">
                          <a:solidFill>
                            <a:srgbClr val="16192A"/>
                          </a:solidFill>
                          <a:latin typeface="Calibri"/>
                        </a:rPr>
                        <a:t>LTC / LTV</a:t>
                      </a:r>
                    </a:p>
                  </a:txBody>
                  <a:tcPr>
                    <a:solidFill>
                      <a:srgbClr val="FFFFFF"/>
                    </a:solidFill>
                  </a:tcPr>
                </a:tc>
                <a:tc>
                  <a:txBody>
                    <a:bodyPr/>
                    <a:lstStyle/>
                    <a:p>
                      <a:r>
                        <a:rPr sz="900">
                          <a:solidFill>
                            <a:srgbClr val="16192A"/>
                          </a:solidFill>
                          <a:latin typeface="Calibri"/>
                        </a:rPr>
                        <a:t>70% LTC · 57.2% LTV (as-stabilized)</a:t>
                      </a:r>
                    </a:p>
                  </a:txBody>
                  <a:tcPr>
                    <a:solidFill>
                      <a:srgbClr val="FFFFFF"/>
                    </a:solidFill>
                  </a:tcPr>
                </a:tc>
              </a:tr>
              <a:tr h="415636">
                <a:tc>
                  <a:txBody>
                    <a:bodyPr/>
                    <a:lstStyle/>
                    <a:p>
                      <a:r>
                        <a:rPr sz="900">
                          <a:solidFill>
                            <a:srgbClr val="16192A"/>
                          </a:solidFill>
                          <a:latin typeface="Calibri"/>
                        </a:rPr>
                        <a:t>Use of proceeds</a:t>
                      </a:r>
                    </a:p>
                  </a:txBody>
                  <a:tcPr>
                    <a:solidFill>
                      <a:srgbClr val="FFFFFF"/>
                    </a:solidFill>
                  </a:tcPr>
                </a:tc>
                <a:tc>
                  <a:txBody>
                    <a:bodyPr/>
                    <a:lstStyle/>
                    <a:p>
                      <a:r>
                        <a:rPr sz="900">
                          <a:solidFill>
                            <a:srgbClr val="16192A"/>
                          </a:solidFill>
                          <a:latin typeface="Calibri"/>
                        </a:rPr>
                        <a:t>Hard + soft + reserves + interest reserve</a:t>
                      </a:r>
                    </a:p>
                  </a:txBody>
                  <a:tcPr>
                    <a:solidFill>
                      <a:srgbClr val="FFFFFF"/>
                    </a:solidFill>
                  </a:tcPr>
                </a:tc>
              </a:tr>
              <a:tr h="415636">
                <a:tc>
                  <a:txBody>
                    <a:bodyPr/>
                    <a:lstStyle/>
                    <a:p>
                      <a:r>
                        <a:rPr sz="900">
                          <a:solidFill>
                            <a:srgbClr val="16192A"/>
                          </a:solidFill>
                          <a:latin typeface="Calibri"/>
                        </a:rPr>
                        <a:t>Closing timeline</a:t>
                      </a:r>
                    </a:p>
                  </a:txBody>
                  <a:tcPr>
                    <a:solidFill>
                      <a:srgbClr val="FFFFFF"/>
                    </a:solidFill>
                  </a:tcPr>
                </a:tc>
                <a:tc>
                  <a:txBody>
                    <a:bodyPr/>
                    <a:lstStyle/>
                    <a:p>
                      <a:r>
                        <a:rPr sz="900">
                          <a:solidFill>
                            <a:srgbClr val="16192A"/>
                          </a:solidFill>
                          <a:latin typeface="Calibri"/>
                        </a:rPr>
                        <a:t>August 2026 target</a:t>
                      </a:r>
                    </a:p>
                  </a:txBody>
                  <a:tcPr>
                    <a:solidFill>
                      <a:srgbClr val="FFFFFF"/>
                    </a:solidFill>
                  </a:tcPr>
                </a:tc>
              </a:tr>
              <a:tr h="415636">
                <a:tc>
                  <a:txBody>
                    <a:bodyPr/>
                    <a:lstStyle/>
                    <a:p>
                      <a:r>
                        <a:rPr sz="900">
                          <a:solidFill>
                            <a:srgbClr val="16192A"/>
                          </a:solidFill>
                          <a:latin typeface="Calibri"/>
                        </a:rPr>
                        <a:t>Collateral</a:t>
                      </a:r>
                    </a:p>
                  </a:txBody>
                  <a:tcPr>
                    <a:solidFill>
                      <a:srgbClr val="FFFFFF"/>
                    </a:solidFill>
                  </a:tcPr>
                </a:tc>
                <a:tc>
                  <a:txBody>
                    <a:bodyPr/>
                    <a:lstStyle/>
                    <a:p>
                      <a:r>
                        <a:rPr sz="900">
                          <a:solidFill>
                            <a:srgbClr val="16192A"/>
                          </a:solidFill>
                          <a:latin typeface="Calibri"/>
                        </a:rPr>
                        <a:t>First-lien mortgage on the property + perfected UCC</a:t>
                      </a:r>
                    </a:p>
                  </a:txBody>
                  <a:tcPr>
                    <a:solidFill>
                      <a:srgbClr val="FFFFFF"/>
                    </a:solidFill>
                  </a:tcPr>
                </a:tc>
              </a:tr>
              <a:tr h="415636">
                <a:tc>
                  <a:txBody>
                    <a:bodyPr/>
                    <a:lstStyle/>
                    <a:p>
                      <a:r>
                        <a:rPr sz="900">
                          <a:solidFill>
                            <a:srgbClr val="16192A"/>
                          </a:solidFill>
                          <a:latin typeface="Calibri"/>
                        </a:rPr>
                        <a:t>Guaranty</a:t>
                      </a:r>
                    </a:p>
                  </a:txBody>
                  <a:tcPr>
                    <a:solidFill>
                      <a:srgbClr val="FFFFFF"/>
                    </a:solidFill>
                  </a:tcPr>
                </a:tc>
                <a:tc>
                  <a:txBody>
                    <a:bodyPr/>
                    <a:lstStyle/>
                    <a:p>
                      <a:r>
                        <a:rPr sz="900">
                          <a:solidFill>
                            <a:srgbClr val="16192A"/>
                          </a:solidFill>
                          <a:latin typeface="Calibri"/>
                        </a:rPr>
                        <a:t>Completion guaranty + carry guaranty + standard non-recourse carveouts</a:t>
                      </a:r>
                    </a:p>
                  </a:txBody>
                  <a:tcPr>
                    <a:solidFill>
                      <a:srgbClr val="FFFFFF"/>
                    </a:solidFill>
                  </a:tcPr>
                </a:tc>
              </a:tr>
              <a:tr h="415640">
                <a:tc>
                  <a:txBody>
                    <a:bodyPr/>
                    <a:lstStyle/>
                    <a:p>
                      <a:r>
                        <a:rPr sz="900">
                          <a:solidFill>
                            <a:srgbClr val="16192A"/>
                          </a:solidFill>
                          <a:latin typeface="Calibri"/>
                        </a:rPr>
                        <a:t>Exit strategy</a:t>
                      </a:r>
                    </a:p>
                  </a:txBody>
                  <a:tcPr>
                    <a:solidFill>
                      <a:srgbClr val="FFFFFF"/>
                    </a:solidFill>
                  </a:tcPr>
                </a:tc>
                <a:tc>
                  <a:txBody>
                    <a:bodyPr/>
                    <a:lstStyle/>
                    <a:p>
                      <a:r>
                        <a:rPr sz="900">
                          <a:solidFill>
                            <a:srgbClr val="16192A"/>
                          </a:solidFill>
                          <a:latin typeface="Calibri"/>
                        </a:rPr>
                        <a:t>Stabilization → sale Y5 (or refi to permanent at Y3)</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5 / 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Property Overview</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What we're building</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743200"/>
                <a:gridCol w="8686800"/>
              </a:tblGrid>
              <a:tr h="457200">
                <a:tc>
                  <a:txBody>
                    <a:bodyPr/>
                    <a:lstStyle/>
                    <a:p>
                      <a:r>
                        <a:rPr sz="900" b="1">
                          <a:solidFill>
                            <a:srgbClr val="FAF6EE"/>
                          </a:solidFill>
                          <a:latin typeface="Calibri"/>
                        </a:rPr>
                        <a:t>Field</a:t>
                      </a:r>
                    </a:p>
                  </a:txBody>
                  <a:tcPr>
                    <a:solidFill>
                      <a:srgbClr val="0B1A33"/>
                    </a:solidFill>
                  </a:tcPr>
                </a:tc>
                <a:tc>
                  <a:txBody>
                    <a:bodyPr/>
                    <a:lstStyle/>
                    <a:p>
                      <a:r>
                        <a:rPr sz="900" b="1">
                          <a:solidFill>
                            <a:srgbClr val="FAF6EE"/>
                          </a:solidFill>
                          <a:latin typeface="Calibri"/>
                        </a:rPr>
                        <a:t>Value</a:t>
                      </a:r>
                    </a:p>
                  </a:txBody>
                  <a:tcPr>
                    <a:solidFill>
                      <a:srgbClr val="0B1A33"/>
                    </a:solidFill>
                  </a:tcPr>
                </a:tc>
              </a:tr>
              <a:tr h="457200">
                <a:tc>
                  <a:txBody>
                    <a:bodyPr/>
                    <a:lstStyle/>
                    <a:p>
                      <a:r>
                        <a:rPr sz="900">
                          <a:solidFill>
                            <a:srgbClr val="16192A"/>
                          </a:solidFill>
                          <a:latin typeface="Calibri"/>
                        </a:rPr>
                        <a:t>Parcel ID</a:t>
                      </a:r>
                    </a:p>
                  </a:txBody>
                  <a:tcPr>
                    <a:solidFill>
                      <a:srgbClr val="FFFFFF"/>
                    </a:solidFill>
                  </a:tcPr>
                </a:tc>
                <a:tc>
                  <a:txBody>
                    <a:bodyPr/>
                    <a:lstStyle/>
                    <a:p>
                      <a:r>
                        <a:rPr sz="900">
                          <a:solidFill>
                            <a:srgbClr val="16192A"/>
                          </a:solidFill>
                          <a:latin typeface="Calibri"/>
                        </a:rPr>
                        <a:t>Parcel 09-117-32 (9.2 acres)</a:t>
                      </a:r>
                    </a:p>
                  </a:txBody>
                  <a:tcPr>
                    <a:solidFill>
                      <a:srgbClr val="FFFFFF"/>
                    </a:solidFill>
                  </a:tcPr>
                </a:tc>
              </a:tr>
              <a:tr h="457200">
                <a:tc>
                  <a:txBody>
                    <a:bodyPr/>
                    <a:lstStyle/>
                    <a:p>
                      <a:r>
                        <a:rPr sz="900">
                          <a:solidFill>
                            <a:srgbClr val="16192A"/>
                          </a:solidFill>
                          <a:latin typeface="Calibri"/>
                        </a:rPr>
                        <a:t>Zoning</a:t>
                      </a:r>
                    </a:p>
                  </a:txBody>
                  <a:tcPr>
                    <a:solidFill>
                      <a:srgbClr val="FFFFFF"/>
                    </a:solidFill>
                  </a:tcPr>
                </a:tc>
                <a:tc>
                  <a:txBody>
                    <a:bodyPr/>
                    <a:lstStyle/>
                    <a:p>
                      <a:r>
                        <a:rPr sz="900">
                          <a:solidFill>
                            <a:srgbClr val="16192A"/>
                          </a:solidFill>
                          <a:latin typeface="Calibri"/>
                        </a:rPr>
                        <a:t>R-22 Multi-Family (MFR); 22 units/acre as of right</a:t>
                      </a:r>
                    </a:p>
                  </a:txBody>
                  <a:tcPr>
                    <a:solidFill>
                      <a:srgbClr val="FFFFFF"/>
                    </a:solidFill>
                  </a:tcPr>
                </a:tc>
              </a:tr>
              <a:tr h="457200">
                <a:tc>
                  <a:txBody>
                    <a:bodyPr/>
                    <a:lstStyle/>
                    <a:p>
                      <a:r>
                        <a:rPr sz="900">
                          <a:solidFill>
                            <a:srgbClr val="16192A"/>
                          </a:solidFill>
                          <a:latin typeface="Calibri"/>
                        </a:rPr>
                        <a:t>Year built / delivered</a:t>
                      </a:r>
                    </a:p>
                  </a:txBody>
                  <a:tcPr>
                    <a:solidFill>
                      <a:srgbClr val="FFFFFF"/>
                    </a:solidFill>
                  </a:tcPr>
                </a:tc>
                <a:tc>
                  <a:txBody>
                    <a:bodyPr/>
                    <a:lstStyle/>
                    <a:p>
                      <a:r>
                        <a:rPr sz="900">
                          <a:solidFill>
                            <a:srgbClr val="16192A"/>
                          </a:solidFill>
                          <a:latin typeface="Calibri"/>
                        </a:rPr>
                        <a:t>Delivery 2028</a:t>
                      </a:r>
                    </a:p>
                  </a:txBody>
                  <a:tcPr>
                    <a:solidFill>
                      <a:srgbClr val="FFFFFF"/>
                    </a:solidFill>
                  </a:tcPr>
                </a:tc>
              </a:tr>
              <a:tr h="457200">
                <a:tc>
                  <a:txBody>
                    <a:bodyPr/>
                    <a:lstStyle/>
                    <a:p>
                      <a:r>
                        <a:rPr sz="900">
                          <a:solidFill>
                            <a:srgbClr val="16192A"/>
                          </a:solidFill>
                          <a:latin typeface="Calibri"/>
                        </a:rPr>
                        <a:t>Site area</a:t>
                      </a:r>
                    </a:p>
                  </a:txBody>
                  <a:tcPr>
                    <a:solidFill>
                      <a:srgbClr val="FFFFFF"/>
                    </a:solidFill>
                  </a:tcPr>
                </a:tc>
                <a:tc>
                  <a:txBody>
                    <a:bodyPr/>
                    <a:lstStyle/>
                    <a:p>
                      <a:r>
                        <a:rPr sz="900">
                          <a:solidFill>
                            <a:srgbClr val="16192A"/>
                          </a:solidFill>
                          <a:latin typeface="Calibri"/>
                        </a:rPr>
                        <a:t>9.2 acres / 400,752 SF</a:t>
                      </a:r>
                    </a:p>
                  </a:txBody>
                  <a:tcPr>
                    <a:solidFill>
                      <a:srgbClr val="FFFFFF"/>
                    </a:solidFill>
                  </a:tcPr>
                </a:tc>
              </a:tr>
              <a:tr h="457200">
                <a:tc>
                  <a:txBody>
                    <a:bodyPr/>
                    <a:lstStyle/>
                    <a:p>
                      <a:r>
                        <a:rPr sz="900">
                          <a:solidFill>
                            <a:srgbClr val="16192A"/>
                          </a:solidFill>
                          <a:latin typeface="Calibri"/>
                        </a:rPr>
                        <a:t>Parking</a:t>
                      </a:r>
                    </a:p>
                  </a:txBody>
                  <a:tcPr>
                    <a:solidFill>
                      <a:srgbClr val="FFFFFF"/>
                    </a:solidFill>
                  </a:tcPr>
                </a:tc>
                <a:tc>
                  <a:txBody>
                    <a:bodyPr/>
                    <a:lstStyle/>
                    <a:p>
                      <a:r>
                        <a:rPr sz="900">
                          <a:solidFill>
                            <a:srgbClr val="16192A"/>
                          </a:solidFill>
                          <a:latin typeface="Calibri"/>
                        </a:rPr>
                        <a:t>1.5 spaces/unit · 360 spaces total</a:t>
                      </a:r>
                    </a:p>
                  </a:txBody>
                  <a:tcPr>
                    <a:solidFill>
                      <a:srgbClr val="FFFFFF"/>
                    </a:solidFill>
                  </a:tcPr>
                </a:tc>
              </a:tr>
              <a:tr h="457200">
                <a:tc>
                  <a:txBody>
                    <a:bodyPr/>
                    <a:lstStyle/>
                    <a:p>
                      <a:r>
                        <a:rPr sz="900">
                          <a:solidFill>
                            <a:srgbClr val="16192A"/>
                          </a:solidFill>
                          <a:latin typeface="Calibri"/>
                        </a:rPr>
                        <a:t>Amenities</a:t>
                      </a:r>
                    </a:p>
                  </a:txBody>
                  <a:tcPr>
                    <a:solidFill>
                      <a:srgbClr val="FFFFFF"/>
                    </a:solidFill>
                  </a:tcPr>
                </a:tc>
                <a:tc>
                  <a:txBody>
                    <a:bodyPr/>
                    <a:lstStyle/>
                    <a:p>
                      <a:r>
                        <a:rPr sz="900">
                          <a:solidFill>
                            <a:srgbClr val="16192A"/>
                          </a:solidFill>
                          <a:latin typeface="Calibri"/>
                        </a:rPr>
                        <a:t>Clubhouse · fitness center · pool · 2 dog parks · co-working lounge · parcel lockers · electric charging</a:t>
                      </a:r>
                    </a:p>
                  </a:txBody>
                  <a:tcPr>
                    <a:solidFill>
                      <a:srgbClr val="FFFFFF"/>
                    </a:solidFill>
                  </a:tcPr>
                </a:tc>
              </a:tr>
              <a:tr h="457200">
                <a:tc>
                  <a:txBody>
                    <a:bodyPr/>
                    <a:lstStyle/>
                    <a:p>
                      <a:r>
                        <a:rPr sz="900">
                          <a:solidFill>
                            <a:srgbClr val="16192A"/>
                          </a:solidFill>
                          <a:latin typeface="Calibri"/>
                        </a:rPr>
                        <a:t>Current occupancy</a:t>
                      </a:r>
                    </a:p>
                  </a:txBody>
                  <a:tcPr>
                    <a:solidFill>
                      <a:srgbClr val="FFFFFF"/>
                    </a:solidFill>
                  </a:tcPr>
                </a:tc>
                <a:tc>
                  <a:txBody>
                    <a:bodyPr/>
                    <a:lstStyle/>
                    <a:p>
                      <a:r>
                        <a:rPr sz="900">
                          <a:solidFill>
                            <a:srgbClr val="16192A"/>
                          </a:solidFill>
                          <a:latin typeface="Calibri"/>
                        </a:rPr>
                        <a:t>Pre-leasing begins Q2 2027</a:t>
                      </a:r>
                    </a:p>
                  </a:txBody>
                  <a:tcPr>
                    <a:solidFill>
                      <a:srgbClr val="FFFFFF"/>
                    </a:solidFill>
                  </a:tcPr>
                </a:tc>
              </a:tr>
              <a:tr h="457200">
                <a:tc>
                  <a:txBody>
                    <a:bodyPr/>
                    <a:lstStyle/>
                    <a:p>
                      <a:r>
                        <a:rPr sz="900">
                          <a:solidFill>
                            <a:srgbClr val="16192A"/>
                          </a:solidFill>
                          <a:latin typeface="Calibri"/>
                        </a:rPr>
                        <a:t>Current NOI</a:t>
                      </a:r>
                    </a:p>
                  </a:txBody>
                  <a:tcPr>
                    <a:solidFill>
                      <a:srgbClr val="FFFFFF"/>
                    </a:solidFill>
                  </a:tcPr>
                </a:tc>
                <a:tc>
                  <a:txBody>
                    <a:bodyPr/>
                    <a:lstStyle/>
                    <a:p>
                      <a:r>
                        <a:rPr sz="900">
                          <a:solidFill>
                            <a:srgbClr val="16192A"/>
                          </a:solidFill>
                          <a:latin typeface="Calibri"/>
                        </a:rPr>
                        <a:t>N/A (construction)</a:t>
                      </a:r>
                    </a:p>
                  </a:txBody>
                  <a:tcPr>
                    <a:solidFill>
                      <a:srgbClr val="FFFFFF"/>
                    </a:solidFill>
                  </a:tcPr>
                </a:tc>
              </a:tr>
              <a:tr h="457200">
                <a:tc>
                  <a:txBody>
                    <a:bodyPr/>
                    <a:lstStyle/>
                    <a:p>
                      <a:r>
                        <a:rPr sz="900">
                          <a:solidFill>
                            <a:srgbClr val="16192A"/>
                          </a:solidFill>
                          <a:latin typeface="Calibri"/>
                        </a:rPr>
                        <a:t>Appraised value</a:t>
                      </a:r>
                    </a:p>
                  </a:txBody>
                  <a:tcPr>
                    <a:solidFill>
                      <a:srgbClr val="FFFFFF"/>
                    </a:solidFill>
                  </a:tcPr>
                </a:tc>
                <a:tc>
                  <a:txBody>
                    <a:bodyPr/>
                    <a:lstStyle/>
                    <a:p>
                      <a:r>
                        <a:rPr sz="900">
                          <a:solidFill>
                            <a:srgbClr val="16192A"/>
                          </a:solidFill>
                          <a:latin typeface="Calibri"/>
                        </a:rPr>
                        <a:t>$73,500,000 prospective stabilized value (Year 3)</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6 / 22</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Location Overview</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Why here</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graphicFrame>
        <p:nvGraphicFramePr>
          <p:cNvPr id="6" name="Table 5"/>
          <p:cNvGraphicFramePr>
            <a:graphicFrameLocks noGrp="1"/>
          </p:cNvGraphicFramePr>
          <p:nvPr/>
        </p:nvGraphicFramePr>
        <p:xfrm>
          <a:off x="457200" y="1645920"/>
          <a:ext cx="11430000" cy="4572000"/>
        </p:xfrm>
        <a:graphic>
          <a:graphicData uri="http://schemas.openxmlformats.org/drawingml/2006/table">
            <a:tbl>
              <a:tblPr firstRow="1" bandRow="1">
                <a:tableStyleId>{5C22544A-7EE6-4342-B048-85BDC9FD1C3A}</a:tableStyleId>
              </a:tblPr>
              <a:tblGrid>
                <a:gridCol w="2286000"/>
                <a:gridCol w="9144000"/>
              </a:tblGrid>
              <a:tr h="508000">
                <a:tc>
                  <a:txBody>
                    <a:bodyPr/>
                    <a:lstStyle/>
                    <a:p>
                      <a:r>
                        <a:rPr sz="900" b="1">
                          <a:solidFill>
                            <a:srgbClr val="FAF6EE"/>
                          </a:solidFill>
                          <a:latin typeface="Calibri"/>
                        </a:rPr>
                        <a:t>Field</a:t>
                      </a:r>
                    </a:p>
                  </a:txBody>
                  <a:tcPr>
                    <a:solidFill>
                      <a:srgbClr val="0B1A33"/>
                    </a:solidFill>
                  </a:tcPr>
                </a:tc>
                <a:tc>
                  <a:txBody>
                    <a:bodyPr/>
                    <a:lstStyle/>
                    <a:p>
                      <a:r>
                        <a:rPr sz="900" b="1">
                          <a:solidFill>
                            <a:srgbClr val="FAF6EE"/>
                          </a:solidFill>
                          <a:latin typeface="Calibri"/>
                        </a:rPr>
                        <a:t>Detail</a:t>
                      </a:r>
                    </a:p>
                  </a:txBody>
                  <a:tcPr>
                    <a:solidFill>
                      <a:srgbClr val="0B1A33"/>
                    </a:solidFill>
                  </a:tcPr>
                </a:tc>
              </a:tr>
              <a:tr h="508000">
                <a:tc>
                  <a:txBody>
                    <a:bodyPr/>
                    <a:lstStyle/>
                    <a:p>
                      <a:r>
                        <a:rPr sz="900">
                          <a:solidFill>
                            <a:srgbClr val="16192A"/>
                          </a:solidFill>
                          <a:latin typeface="Calibri"/>
                        </a:rPr>
                        <a:t>Demand drivers</a:t>
                      </a:r>
                    </a:p>
                  </a:txBody>
                  <a:tcPr>
                    <a:solidFill>
                      <a:srgbClr val="FFFFFF"/>
                    </a:solidFill>
                  </a:tcPr>
                </a:tc>
                <a:tc>
                  <a:txBody>
                    <a:bodyPr/>
                    <a:lstStyle/>
                    <a:p>
                      <a:r>
                        <a:rPr sz="900">
                          <a:solidFill>
                            <a:srgbClr val="16192A"/>
                          </a:solidFill>
                          <a:latin typeface="Calibri"/>
                        </a:rPr>
                        <a:t>Bank of America HQ expansion · LPL Financial · Honeywell Aerospace · Atrium Health · UNC Charlotte (2 miles)</a:t>
                      </a:r>
                    </a:p>
                  </a:txBody>
                  <a:tcPr>
                    <a:solidFill>
                      <a:srgbClr val="FFFFFF"/>
                    </a:solidFill>
                  </a:tcPr>
                </a:tc>
              </a:tr>
              <a:tr h="508000">
                <a:tc>
                  <a:txBody>
                    <a:bodyPr/>
                    <a:lstStyle/>
                    <a:p>
                      <a:r>
                        <a:rPr sz="900">
                          <a:solidFill>
                            <a:srgbClr val="16192A"/>
                          </a:solidFill>
                          <a:latin typeface="Calibri"/>
                        </a:rPr>
                        <a:t>Major employers</a:t>
                      </a:r>
                    </a:p>
                  </a:txBody>
                  <a:tcPr>
                    <a:solidFill>
                      <a:srgbClr val="FFFFFF"/>
                    </a:solidFill>
                  </a:tcPr>
                </a:tc>
                <a:tc>
                  <a:txBody>
                    <a:bodyPr/>
                    <a:lstStyle/>
                    <a:p>
                      <a:r>
                        <a:rPr sz="900">
                          <a:solidFill>
                            <a:srgbClr val="16192A"/>
                          </a:solidFill>
                          <a:latin typeface="Calibri"/>
                        </a:rPr>
                        <a:t>Major regional employers within 8-mile commute shed</a:t>
                      </a:r>
                    </a:p>
                  </a:txBody>
                  <a:tcPr>
                    <a:solidFill>
                      <a:srgbClr val="FFFFFF"/>
                    </a:solidFill>
                  </a:tcPr>
                </a:tc>
              </a:tr>
              <a:tr h="508000">
                <a:tc>
                  <a:txBody>
                    <a:bodyPr/>
                    <a:lstStyle/>
                    <a:p>
                      <a:r>
                        <a:rPr sz="900">
                          <a:solidFill>
                            <a:srgbClr val="16192A"/>
                          </a:solidFill>
                          <a:latin typeface="Calibri"/>
                        </a:rPr>
                        <a:t>Transit</a:t>
                      </a:r>
                    </a:p>
                  </a:txBody>
                  <a:tcPr>
                    <a:solidFill>
                      <a:srgbClr val="FFFFFF"/>
                    </a:solidFill>
                  </a:tcPr>
                </a:tc>
                <a:tc>
                  <a:txBody>
                    <a:bodyPr/>
                    <a:lstStyle/>
                    <a:p>
                      <a:r>
                        <a:rPr sz="900">
                          <a:solidFill>
                            <a:srgbClr val="16192A"/>
                          </a:solidFill>
                          <a:latin typeface="Calibri"/>
                        </a:rPr>
                        <a:t>Light rail station 0.7 miles (LYNX Blue Line extension 2027)</a:t>
                      </a:r>
                    </a:p>
                  </a:txBody>
                  <a:tcPr>
                    <a:solidFill>
                      <a:srgbClr val="FFFFFF"/>
                    </a:solidFill>
                  </a:tcPr>
                </a:tc>
              </a:tr>
              <a:tr h="508000">
                <a:tc>
                  <a:txBody>
                    <a:bodyPr/>
                    <a:lstStyle/>
                    <a:p>
                      <a:r>
                        <a:rPr sz="900">
                          <a:solidFill>
                            <a:srgbClr val="16192A"/>
                          </a:solidFill>
                          <a:latin typeface="Calibri"/>
                        </a:rPr>
                        <a:t>Schools</a:t>
                      </a:r>
                    </a:p>
                  </a:txBody>
                  <a:tcPr>
                    <a:solidFill>
                      <a:srgbClr val="FFFFFF"/>
                    </a:solidFill>
                  </a:tcPr>
                </a:tc>
                <a:tc>
                  <a:txBody>
                    <a:bodyPr/>
                    <a:lstStyle/>
                    <a:p>
                      <a:r>
                        <a:rPr sz="900">
                          <a:solidFill>
                            <a:srgbClr val="16192A"/>
                          </a:solidFill>
                          <a:latin typeface="Calibri"/>
                        </a:rPr>
                        <a:t>Charlotte-Mecklenburg Schools (rated B+ for the submarket)</a:t>
                      </a:r>
                    </a:p>
                  </a:txBody>
                  <a:tcPr>
                    <a:solidFill>
                      <a:srgbClr val="FFFFFF"/>
                    </a:solidFill>
                  </a:tcPr>
                </a:tc>
              </a:tr>
              <a:tr h="508000">
                <a:tc>
                  <a:txBody>
                    <a:bodyPr/>
                    <a:lstStyle/>
                    <a:p>
                      <a:r>
                        <a:rPr sz="900">
                          <a:solidFill>
                            <a:srgbClr val="16192A"/>
                          </a:solidFill>
                          <a:latin typeface="Calibri"/>
                        </a:rPr>
                        <a:t>Population trends</a:t>
                      </a:r>
                    </a:p>
                  </a:txBody>
                  <a:tcPr>
                    <a:solidFill>
                      <a:srgbClr val="FFFFFF"/>
                    </a:solidFill>
                  </a:tcPr>
                </a:tc>
                <a:tc>
                  <a:txBody>
                    <a:bodyPr/>
                    <a:lstStyle/>
                    <a:p>
                      <a:r>
                        <a:rPr sz="900">
                          <a:solidFill>
                            <a:srgbClr val="16192A"/>
                          </a:solidFill>
                          <a:latin typeface="Calibri"/>
                        </a:rPr>
                        <a:t>+14% population growth 2020-2025 in Mecklenburg County</a:t>
                      </a:r>
                    </a:p>
                  </a:txBody>
                  <a:tcPr>
                    <a:solidFill>
                      <a:srgbClr val="FFFFFF"/>
                    </a:solidFill>
                  </a:tcPr>
                </a:tc>
              </a:tr>
              <a:tr h="508000">
                <a:tc>
                  <a:txBody>
                    <a:bodyPr/>
                    <a:lstStyle/>
                    <a:p>
                      <a:r>
                        <a:rPr sz="900">
                          <a:solidFill>
                            <a:srgbClr val="16192A"/>
                          </a:solidFill>
                          <a:latin typeface="Calibri"/>
                        </a:rPr>
                        <a:t>Income trends</a:t>
                      </a:r>
                    </a:p>
                  </a:txBody>
                  <a:tcPr>
                    <a:solidFill>
                      <a:srgbClr val="FFFFFF"/>
                    </a:solidFill>
                  </a:tcPr>
                </a:tc>
                <a:tc>
                  <a:txBody>
                    <a:bodyPr/>
                    <a:lstStyle/>
                    <a:p>
                      <a:r>
                        <a:rPr sz="900">
                          <a:solidFill>
                            <a:srgbClr val="16192A"/>
                          </a:solidFill>
                          <a:latin typeface="Calibri"/>
                        </a:rPr>
                        <a:t>$94k median household income (submarket) · +8% YoY</a:t>
                      </a:r>
                    </a:p>
                  </a:txBody>
                  <a:tcPr>
                    <a:solidFill>
                      <a:srgbClr val="FFFFFF"/>
                    </a:solidFill>
                  </a:tcPr>
                </a:tc>
              </a:tr>
              <a:tr h="508000">
                <a:tc>
                  <a:txBody>
                    <a:bodyPr/>
                    <a:lstStyle/>
                    <a:p>
                      <a:r>
                        <a:rPr sz="900">
                          <a:solidFill>
                            <a:srgbClr val="16192A"/>
                          </a:solidFill>
                          <a:latin typeface="Calibri"/>
                        </a:rPr>
                        <a:t>Nearby developments</a:t>
                      </a:r>
                    </a:p>
                  </a:txBody>
                  <a:tcPr>
                    <a:solidFill>
                      <a:srgbClr val="FFFFFF"/>
                    </a:solidFill>
                  </a:tcPr>
                </a:tc>
                <a:tc>
                  <a:txBody>
                    <a:bodyPr/>
                    <a:lstStyle/>
                    <a:p>
                      <a:r>
                        <a:rPr sz="900">
                          <a:solidFill>
                            <a:srgbClr val="16192A"/>
                          </a:solidFill>
                          <a:latin typeface="Calibri"/>
                        </a:rPr>
                        <a:t>1,200-unit pipeline within 2 miles; absorption rate 380 units/year</a:t>
                      </a:r>
                    </a:p>
                  </a:txBody>
                  <a:tcPr>
                    <a:solidFill>
                      <a:srgbClr val="FFFFFF"/>
                    </a:solidFill>
                  </a:tcPr>
                </a:tc>
              </a:tr>
              <a:tr h="508000">
                <a:tc>
                  <a:txBody>
                    <a:bodyPr/>
                    <a:lstStyle/>
                    <a:p>
                      <a:r>
                        <a:rPr sz="900">
                          <a:solidFill>
                            <a:srgbClr val="16192A"/>
                          </a:solidFill>
                          <a:latin typeface="Calibri"/>
                        </a:rPr>
                        <a:t>Access / highways</a:t>
                      </a:r>
                    </a:p>
                  </a:txBody>
                  <a:tcPr>
                    <a:solidFill>
                      <a:srgbClr val="FFFFFF"/>
                    </a:solidFill>
                  </a:tcPr>
                </a:tc>
                <a:tc>
                  <a:txBody>
                    <a:bodyPr/>
                    <a:lstStyle/>
                    <a:p>
                      <a:r>
                        <a:rPr sz="900">
                          <a:solidFill>
                            <a:srgbClr val="16192A"/>
                          </a:solidFill>
                          <a:latin typeface="Calibri"/>
                        </a:rPr>
                        <a:t>I-77 access 1.2 miles; uptown CBD 14 miles south</a:t>
                      </a:r>
                    </a:p>
                  </a:txBody>
                  <a:tcPr>
                    <a:solidFill>
                      <a:srgbClr val="FFFFFF"/>
                    </a:solidFill>
                  </a:tcPr>
                </a:tc>
              </a:tr>
            </a:tbl>
          </a:graphicData>
        </a:graphic>
      </p:graphicFrame>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7 / 22</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6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365760"/>
            <a:ext cx="11430000" cy="274320"/>
          </a:xfrm>
          <a:prstGeom prst="rect">
            <a:avLst/>
          </a:prstGeom>
          <a:noFill/>
        </p:spPr>
        <p:txBody>
          <a:bodyPr wrap="none">
            <a:spAutoFit/>
          </a:bodyPr>
          <a:lstStyle/>
          <a:p>
            <a:pPr algn="l"/>
            <a:r>
              <a:rPr sz="900" b="1">
                <a:solidFill>
                  <a:srgbClr val="B89A5B"/>
                </a:solidFill>
                <a:latin typeface="Calibri"/>
              </a:rPr>
              <a:t>Business Plan</a:t>
            </a:r>
          </a:p>
        </p:txBody>
      </p:sp>
      <p:sp>
        <p:nvSpPr>
          <p:cNvPr id="4" name="TextBox 3"/>
          <p:cNvSpPr txBox="1"/>
          <p:nvPr/>
        </p:nvSpPr>
        <p:spPr>
          <a:xfrm>
            <a:off x="457200" y="640080"/>
            <a:ext cx="11430000" cy="640080"/>
          </a:xfrm>
          <a:prstGeom prst="rect">
            <a:avLst/>
          </a:prstGeom>
          <a:noFill/>
        </p:spPr>
        <p:txBody>
          <a:bodyPr wrap="none">
            <a:spAutoFit/>
          </a:bodyPr>
          <a:lstStyle/>
          <a:p>
            <a:pPr algn="l"/>
            <a:r>
              <a:rPr sz="2800" b="1">
                <a:solidFill>
                  <a:srgbClr val="0B1A33"/>
                </a:solidFill>
                <a:latin typeface="Cambria"/>
              </a:rPr>
              <a:t>Acquire · build · stabilize · exit</a:t>
            </a:r>
          </a:p>
        </p:txBody>
      </p:sp>
      <p:cxnSp>
        <p:nvCxnSpPr>
          <p:cNvPr id="5" name="Connector 4"/>
          <p:cNvCxnSpPr/>
          <p:nvPr/>
        </p:nvCxnSpPr>
        <p:spPr>
          <a:xfrm>
            <a:off x="457200" y="141732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1645920"/>
            <a:ext cx="11430000" cy="4572000"/>
          </a:xfrm>
          <a:prstGeom prst="rect">
            <a:avLst/>
          </a:prstGeom>
          <a:noFill/>
        </p:spPr>
        <p:txBody>
          <a:bodyPr wrap="square">
            <a:spAutoFit/>
          </a:bodyPr>
          <a:lstStyle/>
          <a:p>
            <a:r>
              <a:rPr sz="1200" b="1">
                <a:solidFill>
                  <a:srgbClr val="16192A"/>
                </a:solidFill>
                <a:latin typeface="Cambria"/>
              </a:rPr>
              <a:t>Ground-up Class-A garden multifamily for the Charlotte employment migration.</a:t>
            </a:r>
          </a:p>
          <a:p>
            <a:pPr>
              <a:spcAft>
                <a:spcPts val="600"/>
              </a:spcAft>
            </a:pPr>
            <a:r>
              <a:rPr sz="1100">
                <a:solidFill>
                  <a:srgbClr val="16192A"/>
                </a:solidFill>
                <a:latin typeface="Cambria"/>
              </a:rPr>
              <a:t>Timeline: Permit-in-hand → 36-month construction → 18-month lease-up → 24-month miniperm</a:t>
            </a:r>
          </a:p>
          <a:p>
            <a:pPr>
              <a:spcAft>
                <a:spcPts val="600"/>
              </a:spcAft>
            </a:pPr>
            <a:r>
              <a:rPr sz="1100">
                <a:solidFill>
                  <a:srgbClr val="16192A"/>
                </a:solidFill>
                <a:latin typeface="Cambria"/>
              </a:rPr>
              <a:t>Budget: $60.1M TPC · $42M hard · $42M GMP construction contract</a:t>
            </a:r>
          </a:p>
          <a:p>
            <a:pPr>
              <a:spcAft>
                <a:spcPts val="600"/>
              </a:spcAft>
            </a:pPr>
            <a:r>
              <a:rPr sz="1100">
                <a:solidFill>
                  <a:srgbClr val="16192A"/>
                </a:solidFill>
                <a:latin typeface="Cambria"/>
              </a:rPr>
              <a:t>Leasing: $1,825 weighted-average stabilized rent · 240 units · 18-month lease-up</a:t>
            </a:r>
          </a:p>
          <a:p>
            <a:pPr>
              <a:spcAft>
                <a:spcPts val="600"/>
              </a:spcAft>
            </a:pPr>
            <a:r>
              <a:rPr sz="1100">
                <a:solidFill>
                  <a:srgbClr val="16192A"/>
                </a:solidFill>
                <a:latin typeface="Cambria"/>
              </a:rPr>
              <a:t>Stabilization: Year 3 stabilization at 94% occupancy, $1,825/unit</a:t>
            </a:r>
          </a:p>
          <a:p>
            <a:pPr>
              <a:spcAft>
                <a:spcPts val="600"/>
              </a:spcAft>
            </a:pPr>
            <a:r>
              <a:rPr sz="1100">
                <a:solidFill>
                  <a:srgbClr val="16192A"/>
                </a:solidFill>
                <a:latin typeface="Cambria"/>
              </a:rPr>
              <a:t>Exit: Sale to institutional buyer at 5.75% exit cap, year 5</a:t>
            </a:r>
          </a:p>
          <a:p>
            <a:pPr>
              <a:spcAft>
                <a:spcPts val="600"/>
              </a:spcAft>
            </a:pPr>
            <a:r>
              <a:rPr sz="1100">
                <a:solidFill>
                  <a:srgbClr val="16192A"/>
                </a:solidFill>
                <a:latin typeface="Cambria"/>
              </a:rPr>
              <a:t>Key risks: Construction cost overrun · lease-up delay · rate environment at miniperm conversion · regional submarket pipeline</a:t>
            </a:r>
          </a:p>
          <a:p>
            <a:pPr>
              <a:spcBef>
                <a:spcPts val="600"/>
              </a:spcBef>
            </a:pPr>
            <a:r>
              <a:rPr sz="1100" b="1">
                <a:solidFill>
                  <a:srgbClr val="0B1A33"/>
                </a:solidFill>
                <a:latin typeface="Cambria"/>
              </a:rPr>
              <a:t>Milestones</a:t>
            </a:r>
          </a:p>
          <a:p>
            <a:r>
              <a:rPr sz="1000">
                <a:solidFill>
                  <a:srgbClr val="3D4757"/>
                </a:solidFill>
                <a:latin typeface="Cambria"/>
              </a:rPr>
              <a:t>  · Aug 2026: Closing + notice to proceed</a:t>
            </a:r>
          </a:p>
          <a:p>
            <a:r>
              <a:rPr sz="1000">
                <a:solidFill>
                  <a:srgbClr val="3D4757"/>
                </a:solidFill>
                <a:latin typeface="Cambria"/>
              </a:rPr>
              <a:t>  · Q3 2026: Site mobilization + foundation</a:t>
            </a:r>
          </a:p>
          <a:p>
            <a:r>
              <a:rPr sz="1000">
                <a:solidFill>
                  <a:srgbClr val="3D4757"/>
                </a:solidFill>
                <a:latin typeface="Cambria"/>
              </a:rPr>
              <a:t>  · Q4 2027: Vertical complete + dry-in</a:t>
            </a:r>
          </a:p>
          <a:p>
            <a:r>
              <a:rPr sz="1000">
                <a:solidFill>
                  <a:srgbClr val="3D4757"/>
                </a:solidFill>
                <a:latin typeface="Cambria"/>
              </a:rPr>
              <a:t>  · Q2 2028: Substantial completion + TCO</a:t>
            </a:r>
          </a:p>
          <a:p>
            <a:r>
              <a:rPr sz="1000">
                <a:solidFill>
                  <a:srgbClr val="3D4757"/>
                </a:solidFill>
                <a:latin typeface="Cambria"/>
              </a:rPr>
              <a:t>  · Q4 2028: 60% leased</a:t>
            </a:r>
          </a:p>
          <a:p>
            <a:r>
              <a:rPr sz="1000">
                <a:solidFill>
                  <a:srgbClr val="3D4757"/>
                </a:solidFill>
                <a:latin typeface="Cambria"/>
              </a:rPr>
              <a:t>  · Q3 2029: 94% stabilized</a:t>
            </a:r>
          </a:p>
          <a:p>
            <a:r>
              <a:rPr sz="1000">
                <a:solidFill>
                  <a:srgbClr val="3D4757"/>
                </a:solidFill>
                <a:latin typeface="Cambria"/>
              </a:rPr>
              <a:t>  · Q3 2030: Sale exit</a:t>
            </a:r>
          </a:p>
        </p:txBody>
      </p:sp>
      <p:cxnSp>
        <p:nvCxnSpPr>
          <p:cNvPr id="7" name="Connector 6"/>
          <p:cNvCxnSpPr/>
          <p:nvPr/>
        </p:nvCxnSpPr>
        <p:spPr>
          <a:xfrm>
            <a:off x="457200" y="6400800"/>
            <a:ext cx="11430000" cy="0"/>
          </a:xfrm>
          <a:prstGeom prst="line">
            <a:avLst/>
          </a:prstGeom>
          <a:ln w="6350">
            <a:solidFill>
              <a:srgbClr val="D8D2C4"/>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446520"/>
            <a:ext cx="11430000" cy="274320"/>
          </a:xfrm>
          <a:prstGeom prst="rect">
            <a:avLst/>
          </a:prstGeom>
          <a:noFill/>
        </p:spPr>
        <p:txBody>
          <a:bodyPr wrap="square">
            <a:spAutoFit/>
          </a:bodyPr>
          <a:lstStyle/>
          <a:p>
            <a:pPr algn="l"/>
            <a:r>
              <a:rPr sz="800">
                <a:solidFill>
                  <a:srgbClr val="6B7280"/>
                </a:solidFill>
                <a:latin typeface="Calibri"/>
              </a:rPr>
              <a:t>Latham Mews</a:t>
            </a:r>
          </a:p>
        </p:txBody>
      </p:sp>
      <p:sp>
        <p:nvSpPr>
          <p:cNvPr id="9" name="TextBox 8"/>
          <p:cNvSpPr txBox="1"/>
          <p:nvPr/>
        </p:nvSpPr>
        <p:spPr>
          <a:xfrm>
            <a:off x="457200" y="6446520"/>
            <a:ext cx="11430000" cy="274320"/>
          </a:xfrm>
          <a:prstGeom prst="rect">
            <a:avLst/>
          </a:prstGeom>
          <a:noFill/>
        </p:spPr>
        <p:txBody>
          <a:bodyPr wrap="none">
            <a:spAutoFit/>
          </a:bodyPr>
          <a:lstStyle/>
          <a:p>
            <a:pPr algn="ctr"/>
            <a:r>
              <a:rPr sz="800" i="1">
                <a:solidFill>
                  <a:srgbClr val="6B7280"/>
                </a:solidFill>
                <a:latin typeface="Calibri"/>
              </a:rPr>
              <a:t>Confidential · for lender / investor distribution only</a:t>
            </a:r>
          </a:p>
        </p:txBody>
      </p:sp>
      <p:sp>
        <p:nvSpPr>
          <p:cNvPr id="10" name="TextBox 9"/>
          <p:cNvSpPr txBox="1"/>
          <p:nvPr/>
        </p:nvSpPr>
        <p:spPr>
          <a:xfrm>
            <a:off x="457200" y="6446520"/>
            <a:ext cx="11430000" cy="274320"/>
          </a:xfrm>
          <a:prstGeom prst="rect">
            <a:avLst/>
          </a:prstGeom>
          <a:noFill/>
        </p:spPr>
        <p:txBody>
          <a:bodyPr wrap="none">
            <a:spAutoFit/>
          </a:bodyPr>
          <a:lstStyle/>
          <a:p>
            <a:pPr algn="r"/>
            <a:r>
              <a:rPr sz="800">
                <a:solidFill>
                  <a:srgbClr val="6B7280"/>
                </a:solidFill>
                <a:latin typeface="Calibri"/>
              </a:rPr>
              <a:t>8 / 22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