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11430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>
                <a:solidFill>
                  <a:srgbClr val="0B1A33"/>
                </a:solidFill>
                <a:latin typeface="Cambria"/>
              </a:rPr>
              <a:t>Valore Registry · Org Chart Templates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291840"/>
            <a:ext cx="11430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400" i="1">
                <a:solidFill>
                  <a:srgbClr val="3D4757"/>
                </a:solidFill>
                <a:latin typeface="Cambria"/>
              </a:rPr>
              <a:t>Five borrower-ownership patterns · editable · diligence-ready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4114800"/>
            <a:ext cx="8686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B89A5B"/>
                </a:solidFill>
                <a:latin typeface="Calibri"/>
              </a:rPr>
              <a:t>Contents</a:t>
            </a:r>
          </a:p>
          <a:p>
            <a:pPr algn="l"/>
            <a:r>
              <a:rPr sz="1100">
                <a:solidFill>
                  <a:srgbClr val="16192A"/>
                </a:solidFill>
                <a:latin typeface="Calibri"/>
              </a:rPr>
              <a:t>1. Basic — single-property borrower</a:t>
            </a:r>
          </a:p>
          <a:p>
            <a:pPr algn="l"/>
            <a:r>
              <a:rPr sz="1100">
                <a:solidFill>
                  <a:srgbClr val="16192A"/>
                </a:solidFill>
                <a:latin typeface="Calibri"/>
              </a:rPr>
              <a:t>2. JV — sponsor + LP partnership</a:t>
            </a:r>
          </a:p>
          <a:p>
            <a:pPr algn="l"/>
            <a:r>
              <a:rPr sz="1100">
                <a:solidFill>
                  <a:srgbClr val="16192A"/>
                </a:solidFill>
                <a:latin typeface="Calibri"/>
              </a:rPr>
              <a:t>3. Fund — institutional fund sponsor</a:t>
            </a:r>
          </a:p>
          <a:p>
            <a:pPr algn="l"/>
            <a:r>
              <a:rPr sz="1100">
                <a:solidFill>
                  <a:srgbClr val="16192A"/>
                </a:solidFill>
                <a:latin typeface="Calibri"/>
              </a:rPr>
              <a:t>4. Multi-property — sponsor parent with SPE borrowers</a:t>
            </a:r>
          </a:p>
          <a:p>
            <a:pPr algn="l"/>
            <a:r>
              <a:rPr sz="1100">
                <a:solidFill>
                  <a:srgbClr val="16192A"/>
                </a:solidFill>
                <a:latin typeface="Calibri"/>
              </a:rPr>
              <a:t>5. Construction — full counterparty web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457200" y="640080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6B7280"/>
                </a:solidFill>
                <a:latin typeface="Calibri"/>
              </a:rPr>
              <a:t>Valore Registry · Org Chart Templates · v1.0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B89A5B"/>
                </a:solidFill>
                <a:latin typeface="Calibri"/>
              </a:rPr>
              <a:t>Pattern 1 of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B1A33"/>
                </a:solidFill>
                <a:latin typeface="Cambria"/>
              </a:rPr>
              <a:t>Basic — Single-property borrower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41732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029200" y="1828800"/>
            <a:ext cx="2103120" cy="731520"/>
          </a:xfrm>
          <a:prstGeom prst="ellipse">
            <a:avLst/>
          </a:prstGeom>
          <a:solidFill>
            <a:srgbClr val="F5EFE0"/>
          </a:solidFill>
          <a:ln w="12700">
            <a:solidFill>
              <a:srgbClr val="B89A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0" y="1874519"/>
            <a:ext cx="2103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Mark Sample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Individual / Sponsor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6080760" y="2560320"/>
            <a:ext cx="0" cy="82296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623560" y="2862072"/>
            <a:ext cx="91440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0B1A33"/>
                </a:solidFill>
                <a:latin typeface="Calibri"/>
              </a:rPr>
              <a:t>100%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0" y="3383280"/>
            <a:ext cx="301752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0" y="3429000"/>
            <a:ext cx="301752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Latham Mews LLC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Delaware LLC · Borrower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6080760" y="4206240"/>
            <a:ext cx="0" cy="73152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623560" y="4462272"/>
            <a:ext cx="91440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0B1A33"/>
                </a:solidFill>
                <a:latin typeface="Calibri"/>
              </a:rPr>
              <a:t>owns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14800" y="4937760"/>
            <a:ext cx="3931920" cy="640080"/>
          </a:xfrm>
          <a:prstGeom prst="rect">
            <a:avLst/>
          </a:prstGeom>
          <a:solidFill>
            <a:srgbClr val="FAF6EE"/>
          </a:solidFill>
          <a:ln w="6350">
            <a:solidFill>
              <a:srgbClr val="D8D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114800" y="4983480"/>
            <a:ext cx="39319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i="1">
                <a:solidFill>
                  <a:srgbClr val="3D4757"/>
                </a:solidFill>
                <a:latin typeface="Calibri"/>
              </a:rPr>
              <a:t>12200 Carolina Pines Dr, Charlotte NC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58521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i="1">
                <a:solidFill>
                  <a:srgbClr val="3D4757"/>
                </a:solidFill>
                <a:latin typeface="Calibri"/>
              </a:rPr>
              <a:t>Use case: simple SPE borrower owned by one principal.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457200" y="640080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6B7280"/>
                </a:solidFill>
                <a:latin typeface="Calibri"/>
              </a:rPr>
              <a:t>Valore Registry · Org Chart Templates · v1.0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B89A5B"/>
                </a:solidFill>
                <a:latin typeface="Calibri"/>
              </a:rPr>
              <a:t>Pattern 2 of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B1A33"/>
                </a:solidFill>
                <a:latin typeface="Cambria"/>
              </a:rPr>
              <a:t>JV — Sponsor + LP partnership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41732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286000" y="1828800"/>
            <a:ext cx="2286000" cy="731520"/>
          </a:xfrm>
          <a:prstGeom prst="ellipse">
            <a:avLst/>
          </a:prstGeom>
          <a:solidFill>
            <a:srgbClr val="F5EFE0"/>
          </a:solidFill>
          <a:ln w="12700">
            <a:solidFill>
              <a:srgbClr val="B89A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286000" y="1874519"/>
            <a:ext cx="2286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Latham Capital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GP · Sponsor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0" y="1828800"/>
            <a:ext cx="22860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0" y="1874519"/>
            <a:ext cx="22860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LP Investor Fund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Limited Partner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3429000" y="2560320"/>
            <a:ext cx="2057400" cy="82296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00500" y="2862072"/>
            <a:ext cx="91440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0B1A33"/>
                </a:solidFill>
                <a:latin typeface="Calibri"/>
              </a:rPr>
              <a:t>10%</a:t>
            </a:r>
          </a:p>
        </p:txBody>
      </p:sp>
      <p:cxnSp>
        <p:nvCxnSpPr>
          <p:cNvPr id="12" name="Connector 11"/>
          <p:cNvCxnSpPr/>
          <p:nvPr/>
        </p:nvCxnSpPr>
        <p:spPr>
          <a:xfrm flipH="1">
            <a:off x="6858000" y="2560320"/>
            <a:ext cx="2057400" cy="82296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429500" y="2862072"/>
            <a:ext cx="91440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0B1A33"/>
                </a:solidFill>
                <a:latin typeface="Calibri"/>
              </a:rPr>
              <a:t>90%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0" y="3383280"/>
            <a:ext cx="32004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0" y="3429000"/>
            <a:ext cx="32004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Latham Mews JV LLC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JV Entity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6172200" y="4206240"/>
            <a:ext cx="0" cy="36576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4279392"/>
            <a:ext cx="91440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0B1A33"/>
                </a:solidFill>
                <a:latin typeface="Calibri"/>
              </a:rPr>
              <a:t>100%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0" y="4572000"/>
            <a:ext cx="32004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572000" y="4617720"/>
            <a:ext cx="32004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Latham Mews LLC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Borrower / Property owner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6172200" y="5212080"/>
            <a:ext cx="0" cy="45720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715000" y="5330952"/>
            <a:ext cx="91440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0B1A33"/>
                </a:solidFill>
                <a:latin typeface="Calibri"/>
              </a:rPr>
              <a:t>owns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114800" y="5669280"/>
            <a:ext cx="4114800" cy="457200"/>
          </a:xfrm>
          <a:prstGeom prst="rect">
            <a:avLst/>
          </a:prstGeom>
          <a:solidFill>
            <a:srgbClr val="FAF6EE"/>
          </a:solidFill>
          <a:ln w="6350">
            <a:solidFill>
              <a:srgbClr val="D8D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114800" y="57150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i="1">
                <a:solidFill>
                  <a:srgbClr val="3D4757"/>
                </a:solidFill>
                <a:latin typeface="Calibri"/>
              </a:rPr>
              <a:t>12200 Carolina Pines Dr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6217920"/>
            <a:ext cx="114300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i="1">
                <a:solidFill>
                  <a:srgbClr val="3D4757"/>
                </a:solidFill>
                <a:latin typeface="Calibri"/>
              </a:rPr>
              <a:t>Use case: typical sponsor-LP partnership.</a:t>
            </a:r>
          </a:p>
        </p:txBody>
      </p:sp>
      <p:cxnSp>
        <p:nvCxnSpPr>
          <p:cNvPr id="25" name="Connector 24"/>
          <p:cNvCxnSpPr/>
          <p:nvPr/>
        </p:nvCxnSpPr>
        <p:spPr>
          <a:xfrm>
            <a:off x="457200" y="640080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6B7280"/>
                </a:solidFill>
                <a:latin typeface="Calibri"/>
              </a:rPr>
              <a:t>Valore Registry · Org Chart Templates · v1.0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B89A5B"/>
                </a:solidFill>
                <a:latin typeface="Calibri"/>
              </a:rPr>
              <a:t>Pattern 3 of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B1A33"/>
                </a:solidFill>
                <a:latin typeface="Cambria"/>
              </a:rPr>
              <a:t>Fund Structure — Institutional sponsor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41732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914400" y="1828800"/>
            <a:ext cx="25603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874519"/>
            <a:ext cx="256032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Fund Investors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LP Pool</a:t>
            </a:r>
          </a:p>
        </p:txBody>
      </p:sp>
      <p:sp>
        <p:nvSpPr>
          <p:cNvPr id="8" name="Rectangle 7"/>
          <p:cNvSpPr/>
          <p:nvPr/>
        </p:nvSpPr>
        <p:spPr>
          <a:xfrm>
            <a:off x="4114800" y="1828800"/>
            <a:ext cx="22860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114800" y="1874519"/>
            <a:ext cx="22860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Fund GP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GP Entity</a:t>
            </a:r>
          </a:p>
        </p:txBody>
      </p:sp>
      <p:sp>
        <p:nvSpPr>
          <p:cNvPr id="10" name="Oval 9"/>
          <p:cNvSpPr/>
          <p:nvPr/>
        </p:nvSpPr>
        <p:spPr>
          <a:xfrm>
            <a:off x="6858000" y="1828800"/>
            <a:ext cx="1828800" cy="731520"/>
          </a:xfrm>
          <a:prstGeom prst="ellipse">
            <a:avLst/>
          </a:prstGeom>
          <a:solidFill>
            <a:srgbClr val="F5EFE0"/>
          </a:solidFill>
          <a:ln w="12700">
            <a:solidFill>
              <a:srgbClr val="B89A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0" y="1874519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Sponsor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Co-invest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0" y="3200400"/>
            <a:ext cx="32004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57600" y="3246120"/>
            <a:ext cx="32004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Fund I LP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Investment Fund</a:t>
            </a:r>
          </a:p>
        </p:txBody>
      </p:sp>
      <p:cxnSp>
        <p:nvCxnSpPr>
          <p:cNvPr id="14" name="Connector 13"/>
          <p:cNvCxnSpPr/>
          <p:nvPr/>
        </p:nvCxnSpPr>
        <p:spPr>
          <a:xfrm>
            <a:off x="2194560" y="2560320"/>
            <a:ext cx="2377440" cy="64008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926080" y="2770632"/>
            <a:ext cx="91440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0B1A33"/>
                </a:solidFill>
                <a:latin typeface="Calibri"/>
              </a:rPr>
              <a:t>99%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5257800" y="2560320"/>
            <a:ext cx="0" cy="64008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800600" y="2770632"/>
            <a:ext cx="91440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0B1A33"/>
                </a:solidFill>
                <a:latin typeface="Calibri"/>
              </a:rPr>
              <a:t>1%</a:t>
            </a:r>
          </a:p>
        </p:txBody>
      </p:sp>
      <p:cxnSp>
        <p:nvCxnSpPr>
          <p:cNvPr id="18" name="Connector 17"/>
          <p:cNvCxnSpPr/>
          <p:nvPr/>
        </p:nvCxnSpPr>
        <p:spPr>
          <a:xfrm flipH="1">
            <a:off x="6858000" y="2560320"/>
            <a:ext cx="914400" cy="64008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858000" y="2770632"/>
            <a:ext cx="91440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0B1A33"/>
                </a:solidFill>
                <a:latin typeface="Calibri"/>
              </a:rPr>
              <a:t>GP/sponsor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4114800"/>
            <a:ext cx="32004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657600" y="4160520"/>
            <a:ext cx="32004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Fund I Investments LLC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Holding entity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5257800" y="3840480"/>
            <a:ext cx="0" cy="27432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800600" y="3867911"/>
            <a:ext cx="91440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0B1A33"/>
                </a:solidFill>
                <a:latin typeface="Calibri"/>
              </a:rPr>
              <a:t>100%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57600" y="5029200"/>
            <a:ext cx="32004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657600" y="5074920"/>
            <a:ext cx="32004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Latham Mews LLC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Borrower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5257800" y="4754880"/>
            <a:ext cx="0" cy="27432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200400" y="5943600"/>
            <a:ext cx="4114800" cy="365760"/>
          </a:xfrm>
          <a:prstGeom prst="rect">
            <a:avLst/>
          </a:prstGeom>
          <a:solidFill>
            <a:srgbClr val="FAF6EE"/>
          </a:solidFill>
          <a:ln w="6350">
            <a:solidFill>
              <a:srgbClr val="D8D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3200400" y="598932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i="1">
                <a:solidFill>
                  <a:srgbClr val="3D4757"/>
                </a:solidFill>
                <a:latin typeface="Calibri"/>
              </a:rPr>
              <a:t>Charlotte NC Property</a:t>
            </a:r>
          </a:p>
        </p:txBody>
      </p:sp>
      <p:cxnSp>
        <p:nvCxnSpPr>
          <p:cNvPr id="29" name="Connector 28"/>
          <p:cNvCxnSpPr/>
          <p:nvPr/>
        </p:nvCxnSpPr>
        <p:spPr>
          <a:xfrm>
            <a:off x="5257800" y="5669280"/>
            <a:ext cx="0" cy="27432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7200" y="6263640"/>
            <a:ext cx="1143000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i="1">
                <a:solidFill>
                  <a:srgbClr val="3D4757"/>
                </a:solidFill>
                <a:latin typeface="Calibri"/>
              </a:rPr>
              <a:t>Use case: institutional fund sponsors.</a:t>
            </a:r>
          </a:p>
        </p:txBody>
      </p:sp>
      <p:cxnSp>
        <p:nvCxnSpPr>
          <p:cNvPr id="31" name="Connector 30"/>
          <p:cNvCxnSpPr/>
          <p:nvPr/>
        </p:nvCxnSpPr>
        <p:spPr>
          <a:xfrm>
            <a:off x="457200" y="640080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6B7280"/>
                </a:solidFill>
                <a:latin typeface="Calibri"/>
              </a:rPr>
              <a:t>Valore Registry · Org Chart Templates · v1.0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B89A5B"/>
                </a:solidFill>
                <a:latin typeface="Calibri"/>
              </a:rPr>
              <a:t>Pattern 4 of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B1A33"/>
                </a:solidFill>
                <a:latin typeface="Cambria"/>
              </a:rPr>
              <a:t>Multi-property — Sponsor parent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41732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572000" y="1828800"/>
            <a:ext cx="32004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0" y="1874519"/>
            <a:ext cx="32004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Latham Capital Partners LLC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Sponsor Parent / Holdco · Delaware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657600"/>
            <a:ext cx="201168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3703320"/>
            <a:ext cx="201168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Latham Mews LLC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Charlotte</a:t>
            </a:r>
          </a:p>
        </p:txBody>
      </p:sp>
      <p:cxnSp>
        <p:nvCxnSpPr>
          <p:cNvPr id="10" name="Connector 9"/>
          <p:cNvCxnSpPr/>
          <p:nvPr/>
        </p:nvCxnSpPr>
        <p:spPr>
          <a:xfrm flipH="1">
            <a:off x="1463040" y="2651760"/>
            <a:ext cx="4709160" cy="100584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57200" y="4663440"/>
            <a:ext cx="2011680" cy="457200"/>
          </a:xfrm>
          <a:prstGeom prst="rect">
            <a:avLst/>
          </a:prstGeom>
          <a:solidFill>
            <a:srgbClr val="FAF6EE"/>
          </a:solidFill>
          <a:ln w="6350">
            <a:solidFill>
              <a:srgbClr val="D8D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" y="4709159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i="1">
                <a:solidFill>
                  <a:srgbClr val="3D4757"/>
                </a:solidFill>
                <a:latin typeface="Calibri"/>
              </a:rPr>
              <a:t>Property 1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1463040" y="4297680"/>
            <a:ext cx="0" cy="36576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811780" y="3657600"/>
            <a:ext cx="201168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811780" y="3703320"/>
            <a:ext cx="201168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Charleston II LLC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Charleston</a:t>
            </a:r>
          </a:p>
        </p:txBody>
      </p:sp>
      <p:cxnSp>
        <p:nvCxnSpPr>
          <p:cNvPr id="16" name="Connector 15"/>
          <p:cNvCxnSpPr/>
          <p:nvPr/>
        </p:nvCxnSpPr>
        <p:spPr>
          <a:xfrm flipH="1">
            <a:off x="3817620" y="2651760"/>
            <a:ext cx="2354580" cy="100584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811780" y="4663440"/>
            <a:ext cx="2011680" cy="457200"/>
          </a:xfrm>
          <a:prstGeom prst="rect">
            <a:avLst/>
          </a:prstGeom>
          <a:solidFill>
            <a:srgbClr val="FAF6EE"/>
          </a:solidFill>
          <a:ln w="6350">
            <a:solidFill>
              <a:srgbClr val="D8D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811780" y="4709159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i="1">
                <a:solidFill>
                  <a:srgbClr val="3D4757"/>
                </a:solidFill>
                <a:latin typeface="Calibri"/>
              </a:rPr>
              <a:t>Property 2</a:t>
            </a:r>
          </a:p>
        </p:txBody>
      </p:sp>
      <p:cxnSp>
        <p:nvCxnSpPr>
          <p:cNvPr id="19" name="Connector 18"/>
          <p:cNvCxnSpPr/>
          <p:nvPr/>
        </p:nvCxnSpPr>
        <p:spPr>
          <a:xfrm>
            <a:off x="3817620" y="4297680"/>
            <a:ext cx="0" cy="36576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166360" y="3657600"/>
            <a:ext cx="201168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166360" y="3703320"/>
            <a:ext cx="201168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Nashville II LLC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Nashville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6172200" y="2651760"/>
            <a:ext cx="0" cy="100584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166360" y="4663440"/>
            <a:ext cx="2011680" cy="457200"/>
          </a:xfrm>
          <a:prstGeom prst="rect">
            <a:avLst/>
          </a:prstGeom>
          <a:solidFill>
            <a:srgbClr val="FAF6EE"/>
          </a:solidFill>
          <a:ln w="6350">
            <a:solidFill>
              <a:srgbClr val="D8D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166360" y="4709159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i="1">
                <a:solidFill>
                  <a:srgbClr val="3D4757"/>
                </a:solidFill>
                <a:latin typeface="Calibri"/>
              </a:rPr>
              <a:t>Property 3</a:t>
            </a:r>
          </a:p>
        </p:txBody>
      </p:sp>
      <p:cxnSp>
        <p:nvCxnSpPr>
          <p:cNvPr id="25" name="Connector 24"/>
          <p:cNvCxnSpPr/>
          <p:nvPr/>
        </p:nvCxnSpPr>
        <p:spPr>
          <a:xfrm>
            <a:off x="6172200" y="4297680"/>
            <a:ext cx="0" cy="36576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7520940" y="3657600"/>
            <a:ext cx="201168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520940" y="3703320"/>
            <a:ext cx="201168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Atlanta Ind III LLC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Atlanta</a:t>
            </a:r>
          </a:p>
        </p:txBody>
      </p:sp>
      <p:cxnSp>
        <p:nvCxnSpPr>
          <p:cNvPr id="28" name="Connector 27"/>
          <p:cNvCxnSpPr/>
          <p:nvPr/>
        </p:nvCxnSpPr>
        <p:spPr>
          <a:xfrm>
            <a:off x="6172200" y="2651760"/>
            <a:ext cx="2354580" cy="100584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7520940" y="4663440"/>
            <a:ext cx="2011680" cy="457200"/>
          </a:xfrm>
          <a:prstGeom prst="rect">
            <a:avLst/>
          </a:prstGeom>
          <a:solidFill>
            <a:srgbClr val="FAF6EE"/>
          </a:solidFill>
          <a:ln w="6350">
            <a:solidFill>
              <a:srgbClr val="D8D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520940" y="4709159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i="1">
                <a:solidFill>
                  <a:srgbClr val="3D4757"/>
                </a:solidFill>
                <a:latin typeface="Calibri"/>
              </a:rPr>
              <a:t>Property 4</a:t>
            </a:r>
          </a:p>
        </p:txBody>
      </p:sp>
      <p:cxnSp>
        <p:nvCxnSpPr>
          <p:cNvPr id="31" name="Connector 30"/>
          <p:cNvCxnSpPr/>
          <p:nvPr/>
        </p:nvCxnSpPr>
        <p:spPr>
          <a:xfrm>
            <a:off x="8526780" y="4297680"/>
            <a:ext cx="0" cy="36576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9875520" y="3657600"/>
            <a:ext cx="201168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875520" y="3703320"/>
            <a:ext cx="201168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Greenville MF LLC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Greenville</a:t>
            </a:r>
          </a:p>
        </p:txBody>
      </p:sp>
      <p:cxnSp>
        <p:nvCxnSpPr>
          <p:cNvPr id="34" name="Connector 33"/>
          <p:cNvCxnSpPr/>
          <p:nvPr/>
        </p:nvCxnSpPr>
        <p:spPr>
          <a:xfrm>
            <a:off x="6172200" y="2651760"/>
            <a:ext cx="4709160" cy="100584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9875520" y="4663440"/>
            <a:ext cx="2011680" cy="457200"/>
          </a:xfrm>
          <a:prstGeom prst="rect">
            <a:avLst/>
          </a:prstGeom>
          <a:solidFill>
            <a:srgbClr val="FAF6EE"/>
          </a:solidFill>
          <a:ln w="6350">
            <a:solidFill>
              <a:srgbClr val="D8D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875520" y="4709159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i="1">
                <a:solidFill>
                  <a:srgbClr val="3D4757"/>
                </a:solidFill>
                <a:latin typeface="Calibri"/>
              </a:rPr>
              <a:t>Property 5</a:t>
            </a:r>
          </a:p>
        </p:txBody>
      </p:sp>
      <p:cxnSp>
        <p:nvCxnSpPr>
          <p:cNvPr id="37" name="Connector 36"/>
          <p:cNvCxnSpPr/>
          <p:nvPr/>
        </p:nvCxnSpPr>
        <p:spPr>
          <a:xfrm>
            <a:off x="10881360" y="4297680"/>
            <a:ext cx="0" cy="36576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57200" y="58521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i="1">
                <a:solidFill>
                  <a:srgbClr val="3D4757"/>
                </a:solidFill>
                <a:latin typeface="Calibri"/>
              </a:rPr>
              <a:t>Use case: sponsor with multiple SPE borrowers across markets.</a:t>
            </a:r>
          </a:p>
        </p:txBody>
      </p:sp>
      <p:cxnSp>
        <p:nvCxnSpPr>
          <p:cNvPr id="39" name="Connector 38"/>
          <p:cNvCxnSpPr/>
          <p:nvPr/>
        </p:nvCxnSpPr>
        <p:spPr>
          <a:xfrm>
            <a:off x="457200" y="640080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6B7280"/>
                </a:solidFill>
                <a:latin typeface="Calibri"/>
              </a:rPr>
              <a:t>Valore Registry · Org Chart Templates · v1.0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B89A5B"/>
                </a:solidFill>
                <a:latin typeface="Calibri"/>
              </a:rPr>
              <a:t>Pattern 5 of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B1A33"/>
                </a:solidFill>
                <a:latin typeface="Cambria"/>
              </a:rPr>
              <a:t>Construction — Full counterparty web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41732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371600" y="1737360"/>
            <a:ext cx="1828800" cy="640080"/>
          </a:xfrm>
          <a:prstGeom prst="ellipse">
            <a:avLst/>
          </a:prstGeom>
          <a:solidFill>
            <a:srgbClr val="F5EFE0"/>
          </a:solidFill>
          <a:ln w="12700">
            <a:solidFill>
              <a:srgbClr val="B89A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1783080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Latham Capital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Sponsor / Developer</a:t>
            </a:r>
          </a:p>
        </p:txBody>
      </p:sp>
      <p:sp>
        <p:nvSpPr>
          <p:cNvPr id="8" name="Rectangle 7"/>
          <p:cNvSpPr/>
          <p:nvPr/>
        </p:nvSpPr>
        <p:spPr>
          <a:xfrm>
            <a:off x="8686800" y="1737360"/>
            <a:ext cx="18288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0" y="1783080"/>
            <a:ext cx="18288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LP Investor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LP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0" y="2743200"/>
            <a:ext cx="27432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0" y="2788920"/>
            <a:ext cx="27432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Latham Mews LLC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Owner / Borrower · Delaware LLC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2286000" y="2377440"/>
            <a:ext cx="2743200" cy="36576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200400" y="2450591"/>
            <a:ext cx="91440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0B1A33"/>
                </a:solidFill>
                <a:latin typeface="Calibri"/>
              </a:rPr>
              <a:t>GP</a:t>
            </a:r>
          </a:p>
        </p:txBody>
      </p:sp>
      <p:cxnSp>
        <p:nvCxnSpPr>
          <p:cNvPr id="14" name="Connector 13"/>
          <p:cNvCxnSpPr/>
          <p:nvPr/>
        </p:nvCxnSpPr>
        <p:spPr>
          <a:xfrm flipH="1">
            <a:off x="6858000" y="2377440"/>
            <a:ext cx="2743200" cy="365760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72400" y="2450591"/>
            <a:ext cx="91440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0B1A33"/>
                </a:solidFill>
                <a:latin typeface="Calibri"/>
              </a:rPr>
              <a:t>LP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0" y="3749039"/>
            <a:ext cx="2743200" cy="365760"/>
          </a:xfrm>
          <a:prstGeom prst="rect">
            <a:avLst/>
          </a:prstGeom>
          <a:solidFill>
            <a:srgbClr val="FAF6EE"/>
          </a:solidFill>
          <a:ln w="6350">
            <a:solidFill>
              <a:srgbClr val="D8D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72000" y="3794759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i="1">
                <a:solidFill>
                  <a:srgbClr val="3D4757"/>
                </a:solidFill>
                <a:latin typeface="Calibri"/>
              </a:rPr>
              <a:t>12200 Carolina Pines Dr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5943600" y="3474720"/>
            <a:ext cx="0" cy="274319"/>
          </a:xfrm>
          <a:prstGeom prst="line">
            <a:avLst/>
          </a:prstGeom>
          <a:ln w="9525">
            <a:solidFill>
              <a:srgbClr val="0B1A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486400" y="3502151"/>
            <a:ext cx="91440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0B1A33"/>
                </a:solidFill>
                <a:latin typeface="Calibri"/>
              </a:rPr>
              <a:t>owns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4572000"/>
            <a:ext cx="22860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" y="4617720"/>
            <a:ext cx="22860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Charlotte Builders Group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General Contractor</a:t>
            </a:r>
          </a:p>
        </p:txBody>
      </p:sp>
      <p:cxnSp>
        <p:nvCxnSpPr>
          <p:cNvPr id="22" name="Connector 21"/>
          <p:cNvCxnSpPr/>
          <p:nvPr/>
        </p:nvCxnSpPr>
        <p:spPr>
          <a:xfrm flipH="1">
            <a:off x="1600200" y="4114800"/>
            <a:ext cx="4343400" cy="457200"/>
          </a:xfrm>
          <a:prstGeom prst="line">
            <a:avLst/>
          </a:prstGeom>
          <a:ln w="6350">
            <a:solidFill>
              <a:srgbClr val="6E1E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383280" y="4572000"/>
            <a:ext cx="22860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383280" y="4617720"/>
            <a:ext cx="22860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Mecklenburg Design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Architect</a:t>
            </a:r>
          </a:p>
        </p:txBody>
      </p:sp>
      <p:cxnSp>
        <p:nvCxnSpPr>
          <p:cNvPr id="25" name="Connector 24"/>
          <p:cNvCxnSpPr/>
          <p:nvPr/>
        </p:nvCxnSpPr>
        <p:spPr>
          <a:xfrm flipH="1">
            <a:off x="4526280" y="4114800"/>
            <a:ext cx="1417320" cy="457200"/>
          </a:xfrm>
          <a:prstGeom prst="line">
            <a:avLst/>
          </a:prstGeom>
          <a:ln w="6350">
            <a:solidFill>
              <a:srgbClr val="6E1E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6400800" y="4572000"/>
            <a:ext cx="22860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617720"/>
            <a:ext cx="22860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Crestwood Mgmt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Property Manager</a:t>
            </a:r>
          </a:p>
        </p:txBody>
      </p:sp>
      <p:cxnSp>
        <p:nvCxnSpPr>
          <p:cNvPr id="28" name="Connector 27"/>
          <p:cNvCxnSpPr/>
          <p:nvPr/>
        </p:nvCxnSpPr>
        <p:spPr>
          <a:xfrm>
            <a:off x="5943600" y="4114800"/>
            <a:ext cx="1600200" cy="457200"/>
          </a:xfrm>
          <a:prstGeom prst="line">
            <a:avLst/>
          </a:prstGeom>
          <a:ln w="6350">
            <a:solidFill>
              <a:srgbClr val="6E1E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9144000" y="4572000"/>
            <a:ext cx="22860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144000" y="4617720"/>
            <a:ext cx="22860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Mark Sample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Guarantor</a:t>
            </a:r>
          </a:p>
        </p:txBody>
      </p:sp>
      <p:cxnSp>
        <p:nvCxnSpPr>
          <p:cNvPr id="31" name="Connector 30"/>
          <p:cNvCxnSpPr/>
          <p:nvPr/>
        </p:nvCxnSpPr>
        <p:spPr>
          <a:xfrm>
            <a:off x="5943600" y="4114800"/>
            <a:ext cx="4343400" cy="457200"/>
          </a:xfrm>
          <a:prstGeom prst="line">
            <a:avLst/>
          </a:prstGeom>
          <a:ln w="6350">
            <a:solidFill>
              <a:srgbClr val="6E1E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4572000" y="5669280"/>
            <a:ext cx="27432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0B1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00" y="5715000"/>
            <a:ext cx="2743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1">
                <a:solidFill>
                  <a:srgbClr val="0B1A33"/>
                </a:solidFill>
                <a:latin typeface="Calibri"/>
              </a:rPr>
              <a:t>Senior Lender</a:t>
            </a:r>
          </a:p>
          <a:p>
            <a:pPr algn="ctr"/>
            <a:r>
              <a:rPr sz="800">
                <a:solidFill>
                  <a:srgbClr val="3D4757"/>
                </a:solidFill>
                <a:latin typeface="Calibri"/>
              </a:rPr>
              <a:t>Construction loan + mortgage</a:t>
            </a:r>
          </a:p>
        </p:txBody>
      </p:sp>
      <p:cxnSp>
        <p:nvCxnSpPr>
          <p:cNvPr id="34" name="Connector 33"/>
          <p:cNvCxnSpPr/>
          <p:nvPr/>
        </p:nvCxnSpPr>
        <p:spPr>
          <a:xfrm>
            <a:off x="5943600" y="5212080"/>
            <a:ext cx="0" cy="457200"/>
          </a:xfrm>
          <a:prstGeom prst="line">
            <a:avLst/>
          </a:prstGeom>
          <a:ln w="9525">
            <a:solidFill>
              <a:srgbClr val="6E1E2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486400" y="5330952"/>
            <a:ext cx="91440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b="1">
                <a:solidFill>
                  <a:srgbClr val="6E1E2F"/>
                </a:solidFill>
                <a:latin typeface="Calibri"/>
              </a:rPr>
              <a:t>borrows from</a:t>
            </a:r>
          </a:p>
        </p:txBody>
      </p:sp>
      <p:cxnSp>
        <p:nvCxnSpPr>
          <p:cNvPr id="36" name="Connector 35"/>
          <p:cNvCxnSpPr/>
          <p:nvPr/>
        </p:nvCxnSpPr>
        <p:spPr>
          <a:xfrm>
            <a:off x="457200" y="640080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6B7280"/>
                </a:solidFill>
                <a:latin typeface="Calibri"/>
              </a:rPr>
              <a:t>Valore Registry · Org Chart Templates · v1.0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