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430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800" b="1">
                <a:solidFill>
                  <a:srgbClr val="0B1A33"/>
                </a:solidFill>
                <a:latin typeface="Cambria"/>
              </a:rPr>
              <a:t>Latham Capital Partners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91840"/>
            <a:ext cx="11430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600" i="1">
                <a:solidFill>
                  <a:srgbClr val="3D4757"/>
                </a:solidFill>
                <a:latin typeface="Cambria"/>
              </a:rPr>
              <a:t>Track Record · Case Studies · Active Portfolio ·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b="1">
                <a:solidFill>
                  <a:srgbClr val="B89A5B"/>
                </a:solidFill>
                <a:latin typeface="Calibri"/>
              </a:rPr>
              <a:t>Founded 2014 · Charlotte, NC · Multifamily · Industrial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2179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i="1">
                <a:solidFill>
                  <a:srgbClr val="6B7280"/>
                </a:solidFill>
                <a:latin typeface="Calibri"/>
              </a:rPr>
              <a:t>CONFIDENTIAL · Prepared for prospective lender / investor distribution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Team &amp; 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Key principals · partners · references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645920"/>
            <a:ext cx="11430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>
                <a:solidFill>
                  <a:srgbClr val="16192A"/>
                </a:solidFill>
                <a:latin typeface="Cambria"/>
              </a:rPr>
              <a:t>Key principal: Mark Sample (15 years CRE finance). Prior at regional developer · led 14 prior multifamily acquisitions and developments since 2014.</a:t>
            </a:r>
          </a:p>
          <a:p/>
          <a:p>
            <a:r>
              <a:rPr sz="1100">
                <a:solidFill>
                  <a:srgbClr val="16192A"/>
                </a:solidFill>
                <a:latin typeface="Cambria"/>
              </a:rPr>
              <a:t>GC partner (recurring): Charlotte Builders Group — 18 prior projects with this sponsor.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Architect partner (recurring): Mecklenburg Design Associates — 22 prior projects.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PM partner (recurring): Crestwood Management — manages 6 of the active portfolio.</a:t>
            </a:r>
          </a:p>
          <a:p/>
          <a:p>
            <a:r>
              <a:rPr sz="1100">
                <a:solidFill>
                  <a:srgbClr val="16192A"/>
                </a:solidFill>
                <a:latin typeface="Cambria"/>
              </a:rPr>
              <a:t>References available on request from: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  · Senior bank relationship — Bank XYZ (5 closed loans, $90M+ aggregate)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  · Life co relationship — Life Co Z (3 BTS loans, $60M+ aggregate)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  · LP partner — Family office (3 active investments)</a:t>
            </a:r>
          </a:p>
          <a:p>
            <a:r>
              <a:rPr sz="1100">
                <a:solidFill>
                  <a:srgbClr val="16192A"/>
                </a:solidFill>
                <a:latin typeface="Cambria"/>
              </a:rPr>
              <a:t>  · Counsel — Sample &amp; Sample LLP (8 closings · 5 dispositions)</a:t>
            </a:r>
          </a:p>
          <a:p/>
        </p:txBody>
      </p:sp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10 /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Sponsor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Firm and strategy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645920"/>
          <a:ext cx="11430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8686800"/>
              </a:tblGrid>
              <a:tr h="351692"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Field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Detail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Firm name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Latham Capital Partners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Founded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Headquarters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Charlotte,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Asset classes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 · 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Markets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Southeast · Sun Belt (Charlotte, Atlanta, Charleston, Nashville, Raleigh, Greenville)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Strategy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 multifamily acquisitions and ground-up garden multifamily development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Total developed / acquired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2,400 units developed · 1.2M SF industrial completed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Total capitalization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$850,000,000 cumulative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Realized deals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Current portfolio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6 active · 3 pipeline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Current AUM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$480,000,000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51696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Key principals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Sample Principal (15 years CRE finance · prior at regional developer)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By the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Realized performance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645920"/>
          <a:ext cx="11430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5486400"/>
              </a:tblGrid>
              <a:tr h="415636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Metric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Value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projects (realized + active + pipeline)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cumulative capitalization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$850,000,000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Units developed / acquired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2,400 multifamily · 1.2M SF 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Realized IRR (avg, weighted by equity)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18.4%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Realized equity multiple (avg)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1.85x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Average hold period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5.3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Markets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Southeast + Sun Belt · 6 metros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Asset classes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 + 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Debt + equity raised (lifetime)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$850M total · $620M senior debt · $230M equity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564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Current AUM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$480,000,000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Track Record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Realized deals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74320" y="1645920"/>
          <a:ext cx="905256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1280160"/>
                <a:gridCol w="914400"/>
                <a:gridCol w="1097280"/>
                <a:gridCol w="731520"/>
                <a:gridCol w="731520"/>
                <a:gridCol w="822960"/>
                <a:gridCol w="640080"/>
                <a:gridCol w="640080"/>
              </a:tblGrid>
              <a:tr h="304800"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Property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Location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Strategy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Acq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Exit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Equity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IRR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 b="1">
                          <a:solidFill>
                            <a:srgbClr val="FAF6EE"/>
                          </a:solidFill>
                          <a:latin typeface="Calibri"/>
                        </a:rPr>
                        <a:t>Mult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Latham Pointe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2019-Q2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2024-Q1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$9.2M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22.0%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2.10x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Distribution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2018-Q3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2023-Q3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$12.0M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19.0%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1.90x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Charleston Lofts 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Charleston SC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Development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2017-Q1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2022-Q2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$7.5M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1.95x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Greenville Strip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Greenville SC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2018-Q2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2024-Q3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$3.4M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14.2%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1.65x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Raleigh Office 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Raleigh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Office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2016-Q1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2021-Q3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$5.2M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12.8%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1.50x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Birmingham Retail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Birmingham 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Stabilized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2017-Q4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2023-Q1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$1.4M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16.5%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1.75x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MF 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2015-Q3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2020-Q4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$5.8M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21.0%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2.20x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 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2014-Q2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2019-Q2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$3.9M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17.5%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1.80x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Nashville Garden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Nashville TN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2016-Q3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2022-Q1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$4.5M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18.8%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1.85x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Retail Pad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Stabilized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2018-Q1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2023-Q3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$1.2M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15.2%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1.70x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Greenville 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Greenville SC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2019-Q1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2024-Q2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$3.4M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16.0%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1.75x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Raleigh MF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Raleigh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Development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2018-Q4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2023-Q4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$8.2M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1.95x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 MF 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Charlotte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Value-add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2017-Q1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2022-Q3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$6.0M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17.5%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1.80x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Industrial 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BTS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2015-Q4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2020-Q2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$5.0M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20.0%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800">
                          <a:solidFill>
                            <a:srgbClr val="16192A"/>
                          </a:solidFill>
                          <a:latin typeface="Calibri"/>
                        </a:rPr>
                        <a:t>2.05x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Case Study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Latham Pointe — Charlotte MF Value-add (Realized)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645920"/>
            <a:ext cx="6858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i="1">
                <a:solidFill>
                  <a:srgbClr val="3D4757"/>
                </a:solidFill>
                <a:latin typeface="Cambria"/>
              </a:rPr>
              <a:t>180-unit Class-B multifamily, NW Charlotte submarket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Deal summary: </a:t>
            </a:r>
            <a:r>
              <a:rPr sz="1000">
                <a:solidFill>
                  <a:srgbClr val="16192A"/>
                </a:solidFill>
                <a:latin typeface="Cambria"/>
              </a:rPr>
              <a:t>Acquired 2019 at $27.5M ($153k/unit) from prior owner with deferred-maintenance issues. Stabilized 2023 after $4.6M renovation. Sold 2024 to institutional buyer at $42M ($233k/unit).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Business plan: </a:t>
            </a:r>
            <a:r>
              <a:rPr sz="1000">
                <a:solidFill>
                  <a:srgbClr val="16192A"/>
                </a:solidFill>
                <a:latin typeface="Cambria"/>
              </a:rPr>
              <a:t>Value-add: $4.6M renovation across 80% of units. Common-area upgrade. Rebrand. Achieved $300/unit rent premium vs in-place at acquisition. Lease-up of renovated units completed within 18 months of project start.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Capital structure: </a:t>
            </a:r>
            <a:r>
              <a:rPr sz="1000">
                <a:solidFill>
                  <a:srgbClr val="16192A"/>
                </a:solidFill>
                <a:latin typeface="Cambria"/>
              </a:rPr>
              <a:t>Senior debt: $20M (73% LTC) · Sponsor equity: $2.2M (8%) · LP equity: $7.0M (19%)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Execution highlights: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Closed acquisition 35 days from LOI (sponsor relationship with seller)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Renovation completed on-time, $200k under budget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Rent premium achieved within 4 months of first renovated units delivered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Property re-financed in Y3 at $32M cash-out refi · $4M distribution to equity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Sale closed within 90 days of marketing launch (3 LOIs received)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Outcome: </a:t>
            </a:r>
            <a:r>
              <a:rPr sz="1000">
                <a:solidFill>
                  <a:srgbClr val="16192A"/>
                </a:solidFill>
                <a:latin typeface="Cambria"/>
              </a:rPr>
              <a:t>Sale price $42M · IRR 22.0% · Equity multiple 2.10x · 5-year hold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Lessons: </a:t>
            </a:r>
            <a:r>
              <a:rPr sz="1000">
                <a:solidFill>
                  <a:srgbClr val="16192A"/>
                </a:solidFill>
                <a:latin typeface="Cambria"/>
              </a:rPr>
              <a:t>This deal demonstrated the value-add playbook works in Charlotte submarkets with strong job growth — the renovation premium tracked above pro forma. Relevant to Latham Mews (ground-up development in same submarket).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89520" y="1645920"/>
          <a:ext cx="42976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1828800"/>
              </a:tblGrid>
              <a:tr h="457200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Key numbers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/>
                  </a:txBody>
                  <a:tcPr>
                    <a:solidFill>
                      <a:srgbClr val="0B1A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Acquisition price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$27,500,000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project cost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$32,400,000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renovation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$4,600,000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Stabilized NOI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$2,180,000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Exit value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Exit cap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5.20%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IRR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22.0%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Equity multiple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2.10x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Hold period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5.0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8" name="Connector 7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Case Study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Atlanta Distribution — Industrial BTS (Realized)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645920"/>
            <a:ext cx="6858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i="1">
                <a:solidFill>
                  <a:srgbClr val="3D4757"/>
                </a:solidFill>
                <a:latin typeface="Cambria"/>
              </a:rPr>
              <a:t>300,000 SF Class A industrial · build-to-suit single-tenant credit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Deal summary: </a:t>
            </a:r>
            <a:r>
              <a:rPr sz="1000">
                <a:solidFill>
                  <a:srgbClr val="16192A"/>
                </a:solidFill>
                <a:latin typeface="Cambria"/>
              </a:rPr>
              <a:t>Build-to-suit for credit-rated tenant on 25-year triple-net lease. Acquired land 2018 for $5.5M. Constructed for $42.5M total project cost. Stabilized 2021. Sold 2023 to institutional industrial REIT for $65M.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Business plan: </a:t>
            </a:r>
            <a:r>
              <a:rPr sz="1000">
                <a:solidFill>
                  <a:srgbClr val="16192A"/>
                </a:solidFill>
                <a:latin typeface="Cambria"/>
              </a:rPr>
              <a:t>Industrial build-to-suit. Land control · entitlement · construction · delivery to tenant. Sponsor focused on Sun Belt logistics corridors near ports and inland-distribution hubs.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Capital structure: </a:t>
            </a:r>
            <a:r>
              <a:rPr sz="1000">
                <a:solidFill>
                  <a:srgbClr val="16192A"/>
                </a:solidFill>
                <a:latin typeface="Cambria"/>
              </a:rPr>
              <a:t>Construction senior debt: $30M (62% LTC) · Sponsor equity: $5M · LP equity: $7M · Tenant TI allowance: $500k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Execution highlights: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Tenant locked-in at LOI stage; 25-year NNN lease executed at construction commencement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GMP construction contract executed at $42M (10% under sponsor's UW)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Sold to industrial REIT 24 months after stabilization at 5.10% cap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Sale netted $17M to equity after debt payoff and selling costs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Outcome: </a:t>
            </a:r>
            <a:r>
              <a:rPr sz="1000">
                <a:solidFill>
                  <a:srgbClr val="16192A"/>
                </a:solidFill>
                <a:latin typeface="Cambria"/>
              </a:rPr>
              <a:t>Sale price $65M · IRR 19.0% · Multiple 1.90x · 5.0-year hold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Lessons: </a:t>
            </a:r>
            <a:r>
              <a:rPr sz="1000">
                <a:solidFill>
                  <a:srgbClr val="16192A"/>
                </a:solidFill>
                <a:latin typeface="Cambria"/>
              </a:rPr>
              <a:t>Industrial BTS is the cleanest CRE execution when tenant credit and lease terms are locked. Relevant to Atlanta Industrial III (active pipeline) and Atlanta Industrial IV (LOI pipeline).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89520" y="1645920"/>
          <a:ext cx="42976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1828800"/>
              </a:tblGrid>
              <a:tr h="457200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Key numbers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/>
                  </a:txBody>
                  <a:tcPr>
                    <a:solidFill>
                      <a:srgbClr val="0B1A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Land basis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$5,500,000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project cost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$48,000,000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Construction cost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$42,500,000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Stabilized NOI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$3,315,000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Exit value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Exit cap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5.10%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IRR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19.0%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Equity multiple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1.90x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Hold period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5.0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8" name="Connector 7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Case Study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Latham Mews — Charlotte MF Development (Active)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645920"/>
            <a:ext cx="68580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i="1">
                <a:solidFill>
                  <a:srgbClr val="3D4757"/>
                </a:solidFill>
                <a:latin typeface="Cambria"/>
              </a:rPr>
              <a:t>240-unit Class A garden multifamily · 9.2 acres NW Charlotte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Deal summary: </a:t>
            </a:r>
            <a:r>
              <a:rPr sz="1000">
                <a:solidFill>
                  <a:srgbClr val="16192A"/>
                </a:solidFill>
                <a:latin typeface="Cambria"/>
              </a:rPr>
              <a:t>Ground-up Class-A garden multifamily on a 9.2-acre infill site. $60.1M TPC. Land closed Q3 2026. 36-month construction · 18-month lease-up · 24-month miniperm. Targeted exit Q3 2030.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Business plan: </a:t>
            </a:r>
            <a:r>
              <a:rPr sz="1000">
                <a:solidFill>
                  <a:srgbClr val="16192A"/>
                </a:solidFill>
                <a:latin typeface="Cambria"/>
              </a:rPr>
              <a:t>Development of 240 garden-style apartments at $250k/unit total cost — 14% discount to comparable replacement cost. GMP contract executed. Pre-leasing begins Q2 2027. Stabilization year 3.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Capital structure: </a:t>
            </a:r>
            <a:r>
              <a:rPr sz="1000">
                <a:solidFill>
                  <a:srgbClr val="16192A"/>
                </a:solidFill>
                <a:latin typeface="Cambria"/>
              </a:rPr>
              <a:t>Construction loan: $42.07M (70% LTC) · C-PACE: $3M · Sponsor: $5.2M · LP: $9.83M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Execution highlights: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All permits in hand at closing — sponsor advanced entitlements pre-acquisition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GMP construction contract executed with Charlotte Builders Group ($42M, fixed)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Land acquired in below-market off-market transaction (14% discount to comparable basis)</a:t>
            </a:r>
          </a:p>
          <a:p>
            <a:r>
              <a:rPr sz="900">
                <a:solidFill>
                  <a:srgbClr val="3D4757"/>
                </a:solidFill>
                <a:latin typeface="Cambria"/>
              </a:rPr>
              <a:t>  · Pre-leasing infrastructure (model unit, leasing trailer, marketing) prepared for Q2 2027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Outcome: </a:t>
            </a:r>
            <a:r>
              <a:rPr sz="1000">
                <a:solidFill>
                  <a:srgbClr val="16192A"/>
                </a:solidFill>
                <a:latin typeface="Cambria"/>
              </a:rPr>
              <a:t>Active · construction commencement Q4 2026 · sale exit targeted 2030</a:t>
            </a:r>
          </a:p>
          <a:p>
            <a:pPr>
              <a:spcBef>
                <a:spcPts val="800"/>
              </a:spcBef>
            </a:pPr>
            <a:r>
              <a:rPr sz="1000" b="1">
                <a:solidFill>
                  <a:srgbClr val="B89A5B"/>
                </a:solidFill>
                <a:latin typeface="Cambria"/>
              </a:rPr>
              <a:t>Lessons: </a:t>
            </a:r>
            <a:r>
              <a:rPr sz="1000">
                <a:solidFill>
                  <a:srgbClr val="16192A"/>
                </a:solidFill>
                <a:latin typeface="Cambria"/>
              </a:rPr>
              <a:t>Latham Mews is a direct extension of Latham Pointe (case study #1 above) — same submarket, same business model, larger scale. Sponsor's prior execution in this submarket is the most relevant track-record signal.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89520" y="1645920"/>
          <a:ext cx="42976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1828800"/>
              </a:tblGrid>
              <a:tr h="508000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Key numbers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/>
                  </a:txBody>
                  <a:tcPr>
                    <a:solidFill>
                      <a:srgbClr val="0B1A3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Land basis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Total project cost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$60,100,000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Construction cost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Stabilized NOI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$3,940,000 (target)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Exit value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$72,700,000 (target, 5.75% cap)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Target IRR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15-18%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Target multiple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1.85x-2.1x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Target hold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5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8" name="Connector 7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Active Portfolio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Currently held + in execution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645920"/>
          <a:ext cx="1152144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645920"/>
                <a:gridCol w="1371600"/>
                <a:gridCol w="1371600"/>
                <a:gridCol w="1645920"/>
                <a:gridCol w="2743200"/>
              </a:tblGrid>
              <a:tr h="653142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Property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Location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Cap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Equity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Latham Mews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Charlotte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$60.1M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$15.0M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construction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Charleston Lofts 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Charleston SC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$28.5M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$7.5M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stabilizing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Nashville MF 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Nashville TN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$22.5M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lease-up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Atlanta Industrial III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$15.5M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construction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Birmingham MF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Birmingham 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$18.0M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$4.5M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stabilized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53148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Greenville MF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Greenville SC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$24.5M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Active · renovation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B89A5B"/>
                </a:solidFill>
                <a:latin typeface="Calibri"/>
              </a:rPr>
              <a:t>Pipeline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B1A33"/>
                </a:solidFill>
                <a:latin typeface="Cambria"/>
              </a:rPr>
              <a:t>Deals in negotiation · entitlement · LOI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41732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645920"/>
          <a:ext cx="11430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828800"/>
                <a:gridCol w="1371600"/>
                <a:gridCol w="1828800"/>
                <a:gridCol w="3200400"/>
              </a:tblGrid>
              <a:tr h="1143000"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Property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Location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Expected cap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 b="1">
                          <a:solidFill>
                            <a:srgbClr val="FAF6EE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0B1A33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Charlotte MF III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Charlotte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$65.0M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Pipeline · entitlements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Atlanta Industrial IV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Atlanta GA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Industrial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$22.0M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Pipeline · LOI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Raleigh MF II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Raleigh NC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Multifamily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$32.0M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900">
                          <a:solidFill>
                            <a:srgbClr val="16192A"/>
                          </a:solidFill>
                          <a:latin typeface="Calibri"/>
                        </a:rPr>
                        <a:t>Pipeline · under contract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Connector 6"/>
          <p:cNvCxnSpPr/>
          <p:nvPr/>
        </p:nvCxnSpPr>
        <p:spPr>
          <a:xfrm>
            <a:off x="457200" y="6400800"/>
            <a:ext cx="11430000" cy="0"/>
          </a:xfrm>
          <a:prstGeom prst="line">
            <a:avLst/>
          </a:prstGeom>
          <a:ln w="6350">
            <a:solidFill>
              <a:srgbClr val="D8D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>
                <a:solidFill>
                  <a:srgbClr val="6B7280"/>
                </a:solidFill>
                <a:latin typeface="Calibri"/>
              </a:rPr>
              <a:t>Latham Capital Partners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" i="1">
                <a:solidFill>
                  <a:srgbClr val="6B7280"/>
                </a:solidFill>
                <a:latin typeface="Calibri"/>
              </a:rPr>
              <a:t>Confidential · for prospective lender / investor distribution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6B7280"/>
                </a:solidFill>
                <a:latin typeface="Calibri"/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